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  <p:sldMasterId id="2147483662" r:id="rId15"/>
  </p:sldMasterIdLst>
  <p:notesMasterIdLst>
    <p:notesMasterId r:id="rId120"/>
  </p:notesMasterIdLst>
  <p:sldIdLst>
    <p:sldId id="256" r:id="rId16"/>
    <p:sldId id="257" r:id="rId17"/>
    <p:sldId id="361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8" r:id="rId38"/>
    <p:sldId id="277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2" r:id="rId61"/>
    <p:sldId id="303" r:id="rId62"/>
    <p:sldId id="362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5" r:id="rId74"/>
    <p:sldId id="314" r:id="rId75"/>
    <p:sldId id="316" r:id="rId76"/>
    <p:sldId id="317" r:id="rId77"/>
    <p:sldId id="318" r:id="rId78"/>
    <p:sldId id="319" r:id="rId79"/>
    <p:sldId id="320" r:id="rId80"/>
    <p:sldId id="321" r:id="rId81"/>
    <p:sldId id="322" r:id="rId82"/>
    <p:sldId id="323" r:id="rId83"/>
    <p:sldId id="324" r:id="rId84"/>
    <p:sldId id="325" r:id="rId85"/>
    <p:sldId id="326" r:id="rId86"/>
    <p:sldId id="327" r:id="rId87"/>
    <p:sldId id="328" r:id="rId88"/>
    <p:sldId id="329" r:id="rId89"/>
    <p:sldId id="330" r:id="rId90"/>
    <p:sldId id="331" r:id="rId91"/>
    <p:sldId id="332" r:id="rId92"/>
    <p:sldId id="333" r:id="rId93"/>
    <p:sldId id="334" r:id="rId94"/>
    <p:sldId id="335" r:id="rId95"/>
    <p:sldId id="336" r:id="rId96"/>
    <p:sldId id="337" r:id="rId97"/>
    <p:sldId id="348" r:id="rId98"/>
    <p:sldId id="338" r:id="rId99"/>
    <p:sldId id="339" r:id="rId100"/>
    <p:sldId id="340" r:id="rId101"/>
    <p:sldId id="341" r:id="rId102"/>
    <p:sldId id="342" r:id="rId103"/>
    <p:sldId id="343" r:id="rId104"/>
    <p:sldId id="344" r:id="rId105"/>
    <p:sldId id="345" r:id="rId106"/>
    <p:sldId id="346" r:id="rId107"/>
    <p:sldId id="347" r:id="rId108"/>
    <p:sldId id="352" r:id="rId109"/>
    <p:sldId id="353" r:id="rId110"/>
    <p:sldId id="354" r:id="rId111"/>
    <p:sldId id="356" r:id="rId112"/>
    <p:sldId id="357" r:id="rId113"/>
    <p:sldId id="349" r:id="rId114"/>
    <p:sldId id="358" r:id="rId115"/>
    <p:sldId id="359" r:id="rId116"/>
    <p:sldId id="360" r:id="rId117"/>
    <p:sldId id="350" r:id="rId118"/>
    <p:sldId id="351" r:id="rId119"/>
  </p:sldIdLst>
  <p:sldSz cx="10160000" cy="7620000"/>
  <p:notesSz cx="6858000" cy="9144000"/>
  <p:defaultTextStyle>
    <a:defPPr>
      <a:defRPr lang="en-US"/>
    </a:defPPr>
    <a:lvl1pPr algn="ctr" rtl="0" fontAlgn="base" hangingPunct="0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1pPr>
    <a:lvl2pPr marL="457200" algn="ctr" rtl="0" fontAlgn="base" hangingPunct="0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2pPr>
    <a:lvl3pPr marL="914400" algn="ctr" rtl="0" fontAlgn="base" hangingPunct="0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3pPr>
    <a:lvl4pPr marL="1371600" algn="ctr" rtl="0" fontAlgn="base" hangingPunct="0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4pPr>
    <a:lvl5pPr marL="1828800" algn="ctr" rtl="0" fontAlgn="base" hangingPunct="0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5pPr>
    <a:lvl6pPr marL="2286000" algn="l" defTabSz="914400" rtl="0" eaLnBrk="1" latinLnBrk="0" hangingPunct="1">
      <a:defRPr sz="32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6pPr>
    <a:lvl7pPr marL="2743200" algn="l" defTabSz="914400" rtl="0" eaLnBrk="1" latinLnBrk="0" hangingPunct="1">
      <a:defRPr sz="32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7pPr>
    <a:lvl8pPr marL="3200400" algn="l" defTabSz="914400" rtl="0" eaLnBrk="1" latinLnBrk="0" hangingPunct="1">
      <a:defRPr sz="32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8pPr>
    <a:lvl9pPr marL="3657600" algn="l" defTabSz="914400" rtl="0" eaLnBrk="1" latinLnBrk="0" hangingPunct="1">
      <a:defRPr sz="32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00">
          <p15:clr>
            <a:srgbClr val="A4A3A4"/>
          </p15:clr>
        </p15:guide>
        <p15:guide id="2" pos="32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978" y="84"/>
      </p:cViewPr>
      <p:guideLst>
        <p:guide orient="horz" pos="2400"/>
        <p:guide pos="32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42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117" Type="http://schemas.openxmlformats.org/officeDocument/2006/relationships/slide" Target="slides/slide102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84" Type="http://schemas.openxmlformats.org/officeDocument/2006/relationships/slide" Target="slides/slide69.xml"/><Relationship Id="rId89" Type="http://schemas.openxmlformats.org/officeDocument/2006/relationships/slide" Target="slides/slide74.xml"/><Relationship Id="rId112" Type="http://schemas.openxmlformats.org/officeDocument/2006/relationships/slide" Target="slides/slide97.xml"/><Relationship Id="rId16" Type="http://schemas.openxmlformats.org/officeDocument/2006/relationships/slide" Target="slides/slide1.xml"/><Relationship Id="rId107" Type="http://schemas.openxmlformats.org/officeDocument/2006/relationships/slide" Target="slides/slide92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74" Type="http://schemas.openxmlformats.org/officeDocument/2006/relationships/slide" Target="slides/slide59.xml"/><Relationship Id="rId79" Type="http://schemas.openxmlformats.org/officeDocument/2006/relationships/slide" Target="slides/slide64.xml"/><Relationship Id="rId102" Type="http://schemas.openxmlformats.org/officeDocument/2006/relationships/slide" Target="slides/slide87.xml"/><Relationship Id="rId12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6.xml"/><Relationship Id="rId82" Type="http://schemas.openxmlformats.org/officeDocument/2006/relationships/slide" Target="slides/slide67.xml"/><Relationship Id="rId90" Type="http://schemas.openxmlformats.org/officeDocument/2006/relationships/slide" Target="slides/slide75.xml"/><Relationship Id="rId95" Type="http://schemas.openxmlformats.org/officeDocument/2006/relationships/slide" Target="slides/slide80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slide" Target="slides/slide41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77" Type="http://schemas.openxmlformats.org/officeDocument/2006/relationships/slide" Target="slides/slide62.xml"/><Relationship Id="rId100" Type="http://schemas.openxmlformats.org/officeDocument/2006/relationships/slide" Target="slides/slide85.xml"/><Relationship Id="rId105" Type="http://schemas.openxmlformats.org/officeDocument/2006/relationships/slide" Target="slides/slide90.xml"/><Relationship Id="rId113" Type="http://schemas.openxmlformats.org/officeDocument/2006/relationships/slide" Target="slides/slide98.xml"/><Relationship Id="rId118" Type="http://schemas.openxmlformats.org/officeDocument/2006/relationships/slide" Target="slides/slide10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80" Type="http://schemas.openxmlformats.org/officeDocument/2006/relationships/slide" Target="slides/slide65.xml"/><Relationship Id="rId85" Type="http://schemas.openxmlformats.org/officeDocument/2006/relationships/slide" Target="slides/slide70.xml"/><Relationship Id="rId93" Type="http://schemas.openxmlformats.org/officeDocument/2006/relationships/slide" Target="slides/slide78.xml"/><Relationship Id="rId98" Type="http://schemas.openxmlformats.org/officeDocument/2006/relationships/slide" Target="slides/slide83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slide" Target="slides/slide44.xml"/><Relationship Id="rId67" Type="http://schemas.openxmlformats.org/officeDocument/2006/relationships/slide" Target="slides/slide52.xml"/><Relationship Id="rId103" Type="http://schemas.openxmlformats.org/officeDocument/2006/relationships/slide" Target="slides/slide88.xml"/><Relationship Id="rId108" Type="http://schemas.openxmlformats.org/officeDocument/2006/relationships/slide" Target="slides/slide93.xml"/><Relationship Id="rId116" Type="http://schemas.openxmlformats.org/officeDocument/2006/relationships/slide" Target="slides/slide101.xml"/><Relationship Id="rId124" Type="http://schemas.openxmlformats.org/officeDocument/2006/relationships/tableStyles" Target="tableStyles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slide" Target="slides/slide47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83" Type="http://schemas.openxmlformats.org/officeDocument/2006/relationships/slide" Target="slides/slide68.xml"/><Relationship Id="rId88" Type="http://schemas.openxmlformats.org/officeDocument/2006/relationships/slide" Target="slides/slide73.xml"/><Relationship Id="rId91" Type="http://schemas.openxmlformats.org/officeDocument/2006/relationships/slide" Target="slides/slide76.xml"/><Relationship Id="rId96" Type="http://schemas.openxmlformats.org/officeDocument/2006/relationships/slide" Target="slides/slide81.xml"/><Relationship Id="rId111" Type="http://schemas.openxmlformats.org/officeDocument/2006/relationships/slide" Target="slides/slide9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6" Type="http://schemas.openxmlformats.org/officeDocument/2006/relationships/slide" Target="slides/slide91.xml"/><Relationship Id="rId114" Type="http://schemas.openxmlformats.org/officeDocument/2006/relationships/slide" Target="slides/slide99.xml"/><Relationship Id="rId119" Type="http://schemas.openxmlformats.org/officeDocument/2006/relationships/slide" Target="slides/slide10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73" Type="http://schemas.openxmlformats.org/officeDocument/2006/relationships/slide" Target="slides/slide58.xml"/><Relationship Id="rId78" Type="http://schemas.openxmlformats.org/officeDocument/2006/relationships/slide" Target="slides/slide63.xml"/><Relationship Id="rId81" Type="http://schemas.openxmlformats.org/officeDocument/2006/relationships/slide" Target="slides/slide66.xml"/><Relationship Id="rId86" Type="http://schemas.openxmlformats.org/officeDocument/2006/relationships/slide" Target="slides/slide71.xml"/><Relationship Id="rId94" Type="http://schemas.openxmlformats.org/officeDocument/2006/relationships/slide" Target="slides/slide79.xml"/><Relationship Id="rId99" Type="http://schemas.openxmlformats.org/officeDocument/2006/relationships/slide" Target="slides/slide84.xml"/><Relationship Id="rId101" Type="http://schemas.openxmlformats.org/officeDocument/2006/relationships/slide" Target="slides/slide86.xml"/><Relationship Id="rId12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109" Type="http://schemas.openxmlformats.org/officeDocument/2006/relationships/slide" Target="slides/slide9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slide" Target="slides/slide61.xml"/><Relationship Id="rId97" Type="http://schemas.openxmlformats.org/officeDocument/2006/relationships/slide" Target="slides/slide82.xml"/><Relationship Id="rId104" Type="http://schemas.openxmlformats.org/officeDocument/2006/relationships/slide" Target="slides/slide89.xml"/><Relationship Id="rId120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6.xml"/><Relationship Id="rId92" Type="http://schemas.openxmlformats.org/officeDocument/2006/relationships/slide" Target="slides/slide7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4" Type="http://schemas.openxmlformats.org/officeDocument/2006/relationships/slide" Target="slides/slide9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66" Type="http://schemas.openxmlformats.org/officeDocument/2006/relationships/slide" Target="slides/slide51.xml"/><Relationship Id="rId87" Type="http://schemas.openxmlformats.org/officeDocument/2006/relationships/slide" Target="slides/slide72.xml"/><Relationship Id="rId110" Type="http://schemas.openxmlformats.org/officeDocument/2006/relationships/slide" Target="slides/slide95.xml"/><Relationship Id="rId115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6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venir Roman" charset="0"/>
              </a:rPr>
              <a:t>Click to edit Master text styles</a:t>
            </a:r>
          </a:p>
          <a:p>
            <a:pPr lvl="1"/>
            <a:r>
              <a:rPr lang="en-US" smtClean="0">
                <a:sym typeface="Avenir Roman" charset="0"/>
              </a:rPr>
              <a:t>Second level</a:t>
            </a:r>
          </a:p>
          <a:p>
            <a:pPr lvl="2"/>
            <a:r>
              <a:rPr lang="en-US" smtClean="0">
                <a:sym typeface="Avenir Roman" charset="0"/>
              </a:rPr>
              <a:t>Third level</a:t>
            </a:r>
          </a:p>
          <a:p>
            <a:pPr lvl="3"/>
            <a:r>
              <a:rPr lang="en-US" smtClean="0">
                <a:sym typeface="Avenir Roman" charset="0"/>
              </a:rPr>
              <a:t>Fourth level</a:t>
            </a:r>
          </a:p>
          <a:p>
            <a:pPr lvl="4"/>
            <a:r>
              <a:rPr lang="en-US" smtClean="0">
                <a:sym typeface="Avenir Roman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0229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1pPr>
    <a:lvl2pPr marL="228600" algn="l" defTabSz="457200" rtl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2pPr>
    <a:lvl3pPr marL="457200" algn="l" defTabSz="457200" rtl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3pPr>
    <a:lvl4pPr marL="685800" algn="l" defTabSz="457200" rtl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4pPr>
    <a:lvl5pPr marL="914400" algn="l" defTabSz="457200" rtl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914400">
              <a:lnSpc>
                <a:spcPct val="100000"/>
              </a:lnSpc>
            </a:pPr>
            <a:r>
              <a:rPr 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Scrum enables iterative incremental development by involving whole team.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28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Rot="1" noChangeAspect="1" noChangeArrowheads="1"/>
          </p:cNvSpPr>
          <p:nvPr>
            <p:ph type="sldImg"/>
          </p:nvPr>
        </p:nvSpPr>
        <p:spPr/>
      </p:sp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914400">
              <a:lnSpc>
                <a:spcPct val="100000"/>
              </a:lnSpc>
            </a:pPr>
            <a:r>
              <a:rPr lang="en-US" sz="1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provides a simple system for iteratively delivering software in the context of fluid requirements through a series of sprints…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37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t-EE" smtClean="0"/>
          </a:p>
        </p:txBody>
      </p:sp>
      <p:sp>
        <p:nvSpPr>
          <p:cNvPr id="140291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48246AD-80CC-4A00-AE9F-2A830208E8EA}" type="slidenum">
              <a:rPr lang="en-US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88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t-EE" smtClean="0"/>
          </a:p>
        </p:txBody>
      </p:sp>
      <p:sp>
        <p:nvSpPr>
          <p:cNvPr id="142339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D11F5D2-3A1C-402A-8F10-F48FBC39B808}" type="slidenum">
              <a:rPr lang="en-US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37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921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fld id="{A99F87E2-415D-4B27-97DE-6D66D17975A7}" type="slidenum">
              <a:rPr lang="en-GB">
                <a:latin typeface="Calibri" panose="020F0502020204030204" pitchFamily="34" charset="0"/>
              </a:rPr>
              <a:pPr/>
              <a:t>100</a:t>
            </a:fld>
            <a:endParaRPr lang="en-GB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794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9318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fld id="{BBA81FAD-19AD-4C8B-988E-01AEA8467CCC}" type="slidenum">
              <a:rPr lang="en-GB">
                <a:latin typeface="Calibri" panose="020F0502020204030204" pitchFamily="34" charset="0"/>
              </a:rPr>
              <a:pPr/>
              <a:t>101</a:t>
            </a:fld>
            <a:endParaRPr lang="en-GB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90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94212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fld id="{B86BF226-08AA-4E93-8A28-DB40016F2680}" type="slidenum">
              <a:rPr lang="en-GB">
                <a:latin typeface="Calibri" panose="020F0502020204030204" pitchFamily="34" charset="0"/>
              </a:rPr>
              <a:pPr/>
              <a:t>102</a:t>
            </a:fld>
            <a:endParaRPr lang="en-GB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02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1247775"/>
            <a:ext cx="7620000" cy="26527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4002088"/>
            <a:ext cx="7620000" cy="1839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E052EC1-E40C-4584-B6CD-F421262EDF9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37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CC11E1D-50D9-4BF3-A8B7-0BF2F272FF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118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1247775"/>
            <a:ext cx="7620000" cy="26527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4002088"/>
            <a:ext cx="7620000" cy="1839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448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3856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1900238"/>
            <a:ext cx="8763000" cy="3168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5099050"/>
            <a:ext cx="8763000" cy="16668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73252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0"/>
            <a:ext cx="4654550" cy="6018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9850" y="1600200"/>
            <a:ext cx="4654550" cy="6018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3121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406400"/>
            <a:ext cx="8763000" cy="14716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8" y="1868488"/>
            <a:ext cx="4297362" cy="914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088" y="2782888"/>
            <a:ext cx="4297362" cy="4094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868488"/>
            <a:ext cx="4319588" cy="914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782888"/>
            <a:ext cx="4319588" cy="4094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492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794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47669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588" y="1096963"/>
            <a:ext cx="5143500" cy="54149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696700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19588" y="1096963"/>
            <a:ext cx="5143500" cy="54149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797143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04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171450"/>
            <a:ext cx="2286000" cy="7446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171450"/>
            <a:ext cx="6705600" cy="7446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C580CCF-255F-4120-800D-E5E51C2026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4003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39025" y="0"/>
            <a:ext cx="2365375" cy="76184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0"/>
            <a:ext cx="6943725" cy="76184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3017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1247775"/>
            <a:ext cx="7620000" cy="26527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4002088"/>
            <a:ext cx="7620000" cy="18399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265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2028825"/>
            <a:ext cx="8763000" cy="483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5015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1900238"/>
            <a:ext cx="8763000" cy="3168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5099050"/>
            <a:ext cx="8763000" cy="166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13851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2028825"/>
            <a:ext cx="4305300" cy="483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6200" y="2028825"/>
            <a:ext cx="4305300" cy="483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147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406400"/>
            <a:ext cx="8763000" cy="14716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8" y="1868488"/>
            <a:ext cx="4297362" cy="9144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088" y="2782888"/>
            <a:ext cx="4297362" cy="4094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868488"/>
            <a:ext cx="4319588" cy="9144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782888"/>
            <a:ext cx="4319588" cy="4094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695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244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64335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588" y="1096963"/>
            <a:ext cx="5143500" cy="54149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999898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19588" y="1096963"/>
            <a:ext cx="5143500" cy="5414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0536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1247775"/>
            <a:ext cx="7620000" cy="265271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4002088"/>
            <a:ext cx="7620000" cy="18399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5085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2028825"/>
            <a:ext cx="8763000" cy="4833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7117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39025" y="39688"/>
            <a:ext cx="2365375" cy="6823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9688"/>
            <a:ext cx="6943725" cy="6823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6890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1247775"/>
            <a:ext cx="7620000" cy="26527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4002088"/>
            <a:ext cx="7620000" cy="18399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3168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2028825"/>
            <a:ext cx="8763000" cy="483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8876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1900238"/>
            <a:ext cx="8763000" cy="3168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5099050"/>
            <a:ext cx="8763000" cy="166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97167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2028825"/>
            <a:ext cx="4305300" cy="483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6200" y="2028825"/>
            <a:ext cx="4305300" cy="483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254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406400"/>
            <a:ext cx="8763000" cy="14716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8" y="1868488"/>
            <a:ext cx="4297362" cy="9144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088" y="2782888"/>
            <a:ext cx="4297362" cy="4094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868488"/>
            <a:ext cx="4319588" cy="9144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782888"/>
            <a:ext cx="4319588" cy="4094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978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5786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6883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588" y="1096963"/>
            <a:ext cx="5143500" cy="54149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8666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06400"/>
            <a:ext cx="8763000" cy="147161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2028825"/>
            <a:ext cx="8763000" cy="483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9751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19588" y="1096963"/>
            <a:ext cx="5143500" cy="5414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667224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2028825"/>
            <a:ext cx="8763000" cy="4833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2030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39025" y="39688"/>
            <a:ext cx="2365375" cy="6823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9688"/>
            <a:ext cx="6943725" cy="6823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0417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1247775"/>
            <a:ext cx="7620000" cy="26527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4002088"/>
            <a:ext cx="7620000" cy="18399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0592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2028825"/>
            <a:ext cx="8763000" cy="483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8055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1900238"/>
            <a:ext cx="8763000" cy="3168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5099050"/>
            <a:ext cx="8763000" cy="166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956942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2028825"/>
            <a:ext cx="4305300" cy="483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6200" y="2028825"/>
            <a:ext cx="4305300" cy="483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1600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406400"/>
            <a:ext cx="8763000" cy="14716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8" y="1868488"/>
            <a:ext cx="4297362" cy="9144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088" y="2782888"/>
            <a:ext cx="4297362" cy="4094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868488"/>
            <a:ext cx="4319588" cy="9144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782888"/>
            <a:ext cx="4319588" cy="4094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6713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2709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905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1900238"/>
            <a:ext cx="8763000" cy="3168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5099050"/>
            <a:ext cx="8763000" cy="166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471494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588" y="1096963"/>
            <a:ext cx="5143500" cy="54149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288081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19588" y="1096963"/>
            <a:ext cx="5143500" cy="5414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538890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2028825"/>
            <a:ext cx="8763000" cy="4833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5625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1282700"/>
            <a:ext cx="2190750" cy="55800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1282700"/>
            <a:ext cx="6419850" cy="55800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1247775"/>
            <a:ext cx="7620000" cy="26527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4002088"/>
            <a:ext cx="7620000" cy="1839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2609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3434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1900238"/>
            <a:ext cx="8763000" cy="3168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5099050"/>
            <a:ext cx="8763000" cy="16668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79379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3275" y="1323975"/>
            <a:ext cx="4241800" cy="3570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7475" y="1323975"/>
            <a:ext cx="4241800" cy="3570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6306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406400"/>
            <a:ext cx="8763000" cy="14716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8" y="1868488"/>
            <a:ext cx="4297362" cy="914400"/>
          </a:xfr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088" y="2782888"/>
            <a:ext cx="4297362" cy="4094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868488"/>
            <a:ext cx="4319588" cy="914400"/>
          </a:xfr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782888"/>
            <a:ext cx="4319588" cy="4094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1650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11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06400"/>
            <a:ext cx="8763000" cy="147161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2028825"/>
            <a:ext cx="4305300" cy="483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6200" y="2028825"/>
            <a:ext cx="4305300" cy="483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2072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41639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588" y="1096963"/>
            <a:ext cx="5143500" cy="54149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39017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19588" y="1096963"/>
            <a:ext cx="5143500" cy="54149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87184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4418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80275" y="1323975"/>
            <a:ext cx="2159000" cy="6296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3275" y="1323975"/>
            <a:ext cx="6324600" cy="62960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9379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1247775"/>
            <a:ext cx="7620000" cy="265271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4002088"/>
            <a:ext cx="7620000" cy="18399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2145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06400"/>
            <a:ext cx="8763000" cy="147161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2028825"/>
            <a:ext cx="8763000" cy="483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5186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1900238"/>
            <a:ext cx="8763000" cy="3168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5099050"/>
            <a:ext cx="8763000" cy="166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179722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06400"/>
            <a:ext cx="8763000" cy="147161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2028825"/>
            <a:ext cx="4305300" cy="483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6200" y="2028825"/>
            <a:ext cx="4305300" cy="483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1020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406400"/>
            <a:ext cx="8763000" cy="147161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8" y="1868488"/>
            <a:ext cx="4297362" cy="9144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088" y="2782888"/>
            <a:ext cx="4297362" cy="4094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868488"/>
            <a:ext cx="4319588" cy="9144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782888"/>
            <a:ext cx="4319588" cy="4094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85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406400"/>
            <a:ext cx="8763000" cy="147161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8" y="1868488"/>
            <a:ext cx="4297362" cy="9144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088" y="2782888"/>
            <a:ext cx="4297362" cy="4094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868488"/>
            <a:ext cx="4319588" cy="9144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782888"/>
            <a:ext cx="4319588" cy="4094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5858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06400"/>
            <a:ext cx="8763000" cy="147161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9479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26132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588" y="1096963"/>
            <a:ext cx="5143500" cy="54149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271637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19588" y="1096963"/>
            <a:ext cx="5143500" cy="5414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171239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06400"/>
            <a:ext cx="8763000" cy="147161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2028825"/>
            <a:ext cx="8763000" cy="4833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4396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406400"/>
            <a:ext cx="2190750" cy="6456363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406400"/>
            <a:ext cx="6419850" cy="64563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44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06400"/>
            <a:ext cx="8763000" cy="147161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320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207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588" y="1096963"/>
            <a:ext cx="5143500" cy="54149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416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7DB06CB-328D-4ABA-AEB8-B1E9107E5C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346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19588" y="1096963"/>
            <a:ext cx="5143500" cy="5414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93467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06400"/>
            <a:ext cx="8763000" cy="147161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2028825"/>
            <a:ext cx="8763000" cy="4833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9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406400"/>
            <a:ext cx="2190750" cy="6456363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406400"/>
            <a:ext cx="6419850" cy="64563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882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1247775"/>
            <a:ext cx="7620000" cy="26527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4002088"/>
            <a:ext cx="7620000" cy="1839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369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89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1900238"/>
            <a:ext cx="8763000" cy="3168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5099050"/>
            <a:ext cx="8763000" cy="16668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47219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778000"/>
            <a:ext cx="4495800" cy="584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6200" y="1778000"/>
            <a:ext cx="4495800" cy="584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725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406400"/>
            <a:ext cx="8763000" cy="14716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8" y="1868488"/>
            <a:ext cx="4297362" cy="914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088" y="2782888"/>
            <a:ext cx="4297362" cy="4094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868488"/>
            <a:ext cx="4319588" cy="914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782888"/>
            <a:ext cx="4319588" cy="4094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532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617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246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1900238"/>
            <a:ext cx="8763000" cy="3168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5099050"/>
            <a:ext cx="8763000" cy="16668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1C5F6D9-CAC0-478F-8469-C8E23D2B34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950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588" y="1096963"/>
            <a:ext cx="5143500" cy="54149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92012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19588" y="1096963"/>
            <a:ext cx="5143500" cy="54149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78771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44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39025" y="0"/>
            <a:ext cx="2365375" cy="7620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0"/>
            <a:ext cx="6943725" cy="7620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552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1247775"/>
            <a:ext cx="7620000" cy="26527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4002088"/>
            <a:ext cx="7620000" cy="18399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322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2028825"/>
            <a:ext cx="8763000" cy="483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046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1900238"/>
            <a:ext cx="8763000" cy="3168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5099050"/>
            <a:ext cx="8763000" cy="166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69597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2028825"/>
            <a:ext cx="4305300" cy="483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6200" y="2028825"/>
            <a:ext cx="4305300" cy="483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859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406400"/>
            <a:ext cx="8763000" cy="14716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8" y="1868488"/>
            <a:ext cx="4297362" cy="9144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088" y="2782888"/>
            <a:ext cx="4297362" cy="4094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868488"/>
            <a:ext cx="4319588" cy="9144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782888"/>
            <a:ext cx="4319588" cy="4094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472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06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971675"/>
            <a:ext cx="4495800" cy="56467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6200" y="1971675"/>
            <a:ext cx="4495800" cy="56467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FCCDCC0-808F-4B08-A806-3B78D947CA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484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0194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588" y="1096963"/>
            <a:ext cx="5143500" cy="54149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74411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19588" y="1096963"/>
            <a:ext cx="5143500" cy="5414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5619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2028825"/>
            <a:ext cx="8763000" cy="4833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871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304800"/>
            <a:ext cx="2286000" cy="6557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304800"/>
            <a:ext cx="6705600" cy="6557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738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1247775"/>
            <a:ext cx="7620000" cy="26527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4002088"/>
            <a:ext cx="7620000" cy="1839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373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754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1900238"/>
            <a:ext cx="8763000" cy="3168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5099050"/>
            <a:ext cx="8763000" cy="16668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4895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4100" y="4279900"/>
            <a:ext cx="3759200" cy="2322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5700" y="4279900"/>
            <a:ext cx="3759200" cy="2322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326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406400"/>
            <a:ext cx="8763000" cy="14716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8" y="1868488"/>
            <a:ext cx="4297362" cy="914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088" y="2782888"/>
            <a:ext cx="4297362" cy="4094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868488"/>
            <a:ext cx="4319588" cy="914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782888"/>
            <a:ext cx="4319588" cy="4094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95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406400"/>
            <a:ext cx="8763000" cy="14716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8" y="1868488"/>
            <a:ext cx="4297362" cy="914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088" y="2782888"/>
            <a:ext cx="4297362" cy="4094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868488"/>
            <a:ext cx="4319588" cy="914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782888"/>
            <a:ext cx="4319588" cy="4094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1A0FB9E-B363-44F3-98EF-2FB6CB1A8A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817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156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55565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588" y="1096963"/>
            <a:ext cx="5143500" cy="54149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37022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19588" y="1096963"/>
            <a:ext cx="5143500" cy="54149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67801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011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24700" y="863600"/>
            <a:ext cx="2044700" cy="57388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863600"/>
            <a:ext cx="5981700" cy="57388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430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1247775"/>
            <a:ext cx="7620000" cy="26527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4002088"/>
            <a:ext cx="7620000" cy="1839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358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814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1900238"/>
            <a:ext cx="8763000" cy="3168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5099050"/>
            <a:ext cx="8763000" cy="16668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33376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778000"/>
            <a:ext cx="2166938" cy="584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27338" y="1778000"/>
            <a:ext cx="2166937" cy="584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16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5E58CF-DBAF-4863-AFA7-4A338A88FC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57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406400"/>
            <a:ext cx="8763000" cy="14716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8" y="1868488"/>
            <a:ext cx="4297362" cy="914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088" y="2782888"/>
            <a:ext cx="4297362" cy="4094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868488"/>
            <a:ext cx="4319588" cy="914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782888"/>
            <a:ext cx="4319588" cy="4094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829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560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1757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588" y="1096963"/>
            <a:ext cx="5143500" cy="54149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37375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19588" y="1096963"/>
            <a:ext cx="5143500" cy="54149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26951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68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101600"/>
            <a:ext cx="2286000" cy="751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101600"/>
            <a:ext cx="6705600" cy="751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9558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1247775"/>
            <a:ext cx="7620000" cy="265271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4002088"/>
            <a:ext cx="7620000" cy="18399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909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06400"/>
            <a:ext cx="8763000" cy="147161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2028825"/>
            <a:ext cx="8763000" cy="483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94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1900238"/>
            <a:ext cx="8763000" cy="3168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5099050"/>
            <a:ext cx="8763000" cy="166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5087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7F92B56-0BF6-4B89-898E-C5D07EC318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298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06400"/>
            <a:ext cx="8763000" cy="147161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2028825"/>
            <a:ext cx="4305300" cy="483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6200" y="2028825"/>
            <a:ext cx="4305300" cy="483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002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406400"/>
            <a:ext cx="8763000" cy="147161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8" y="1868488"/>
            <a:ext cx="4297362" cy="9144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088" y="2782888"/>
            <a:ext cx="4297362" cy="4094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868488"/>
            <a:ext cx="4319588" cy="9144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782888"/>
            <a:ext cx="4319588" cy="4094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6500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06400"/>
            <a:ext cx="8763000" cy="147161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836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4642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588" y="1096963"/>
            <a:ext cx="5143500" cy="54149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84391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19588" y="1096963"/>
            <a:ext cx="5143500" cy="5414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37303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06400"/>
            <a:ext cx="8763000" cy="147161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2028825"/>
            <a:ext cx="8763000" cy="4833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567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406400"/>
            <a:ext cx="2190750" cy="6456363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406400"/>
            <a:ext cx="6419850" cy="64563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0839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1247775"/>
            <a:ext cx="7620000" cy="26527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4002088"/>
            <a:ext cx="7620000" cy="1839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444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13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588" y="1096963"/>
            <a:ext cx="5143500" cy="54149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9BE658A-D9F3-49FE-BD3A-44013F63A6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9772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1900238"/>
            <a:ext cx="8763000" cy="3168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5099050"/>
            <a:ext cx="8763000" cy="16668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332339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3275" y="1323975"/>
            <a:ext cx="4241800" cy="3570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7475" y="1323975"/>
            <a:ext cx="4241800" cy="3570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329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406400"/>
            <a:ext cx="8763000" cy="14716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8" y="1868488"/>
            <a:ext cx="4297362" cy="914400"/>
          </a:xfr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088" y="2782888"/>
            <a:ext cx="4297362" cy="4094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868488"/>
            <a:ext cx="4319588" cy="914400"/>
          </a:xfr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782888"/>
            <a:ext cx="4319588" cy="4094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0913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353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50333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588" y="1096963"/>
            <a:ext cx="5143500" cy="54149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73884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19588" y="1096963"/>
            <a:ext cx="5143500" cy="54149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99638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328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80275" y="1323975"/>
            <a:ext cx="2159000" cy="6296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3275" y="1323975"/>
            <a:ext cx="6324600" cy="62960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88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1247775"/>
            <a:ext cx="7620000" cy="26527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4002088"/>
            <a:ext cx="7620000" cy="1839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16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19588" y="1096963"/>
            <a:ext cx="5143500" cy="54149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E5C5B1-C029-4EB6-91BA-4FDC53C17B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9646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641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1900238"/>
            <a:ext cx="8763000" cy="3168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5099050"/>
            <a:ext cx="8763000" cy="16668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194412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778000"/>
            <a:ext cx="4495800" cy="584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6200" y="1778000"/>
            <a:ext cx="4495800" cy="584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09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406400"/>
            <a:ext cx="8763000" cy="14716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8" y="1868488"/>
            <a:ext cx="4297362" cy="914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088" y="2782888"/>
            <a:ext cx="4297362" cy="4094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868488"/>
            <a:ext cx="4319588" cy="914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782888"/>
            <a:ext cx="4319588" cy="4094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369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2650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7282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588" y="1096963"/>
            <a:ext cx="5143500" cy="54149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54364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08000"/>
            <a:ext cx="3276600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19588" y="1096963"/>
            <a:ext cx="5143500" cy="54149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286000"/>
            <a:ext cx="3276600" cy="4235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16931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1731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304800"/>
            <a:ext cx="2286000" cy="7315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304800"/>
            <a:ext cx="6705600" cy="7315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/>
          </p:cNvSpPr>
          <p:nvPr>
            <p:ph type="title"/>
          </p:nvPr>
        </p:nvSpPr>
        <p:spPr bwMode="auto">
          <a:xfrm>
            <a:off x="508000" y="171450"/>
            <a:ext cx="91440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19" tIns="45719" rIns="45719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anose="020B0604020202020204" pitchFamily="34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/>
          </p:cNvSpPr>
          <p:nvPr>
            <p:ph type="body" idx="1"/>
          </p:nvPr>
        </p:nvSpPr>
        <p:spPr bwMode="auto">
          <a:xfrm>
            <a:off x="508000" y="1971675"/>
            <a:ext cx="9144000" cy="564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19" tIns="45719" rIns="45719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anose="020B0604020202020204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" panose="020B0604020202020204" pitchFamily="34" charset="0"/>
              </a:rPr>
              <a:t>Second level</a:t>
            </a:r>
          </a:p>
          <a:p>
            <a:pPr lvl="2"/>
            <a:r>
              <a:rPr lang="en-US" smtClean="0">
                <a:sym typeface="Helvetica" panose="020B0604020202020204" pitchFamily="34" charset="0"/>
              </a:rPr>
              <a:t>Third level</a:t>
            </a:r>
          </a:p>
          <a:p>
            <a:pPr lvl="3"/>
            <a:r>
              <a:rPr lang="en-US" smtClean="0">
                <a:sym typeface="Helvetica" panose="020B0604020202020204" pitchFamily="34" charset="0"/>
              </a:rPr>
              <a:t>Fourth level</a:t>
            </a:r>
          </a:p>
          <a:p>
            <a:pPr lvl="4"/>
            <a:r>
              <a:rPr lang="en-US" smtClean="0">
                <a:sym typeface="Helvetica" panose="020B0604020202020204" pitchFamily="34" charset="0"/>
              </a:rPr>
              <a:t>Fifth level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9115425" y="7196138"/>
            <a:ext cx="814388" cy="54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19" tIns="45719" rIns="45719" bIns="45719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6BD6D63-DCCC-4FCA-BF6C-5C1E99F7D54E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/>
          </p:cNvSpPr>
          <p:nvPr>
            <p:ph type="title"/>
          </p:nvPr>
        </p:nvSpPr>
        <p:spPr bwMode="auto">
          <a:xfrm>
            <a:off x="342900" y="0"/>
            <a:ext cx="94615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anose="020B0604020202020204" pitchFamily="34" charset="0"/>
              </a:rPr>
              <a:t>Click to edit Master title style</a:t>
            </a:r>
          </a:p>
        </p:txBody>
      </p:sp>
      <p:sp>
        <p:nvSpPr>
          <p:cNvPr id="10242" name="Rectangle 2"/>
          <p:cNvSpPr>
            <a:spLocks noGrp="1"/>
          </p:cNvSpPr>
          <p:nvPr>
            <p:ph type="body" idx="1"/>
          </p:nvPr>
        </p:nvSpPr>
        <p:spPr bwMode="auto">
          <a:xfrm>
            <a:off x="342900" y="1600200"/>
            <a:ext cx="9461500" cy="601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anose="020B0604020202020204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" panose="020B0604020202020204" pitchFamily="34" charset="0"/>
              </a:rPr>
              <a:t>Second level</a:t>
            </a:r>
          </a:p>
          <a:p>
            <a:pPr lvl="2"/>
            <a:r>
              <a:rPr lang="en-US" smtClean="0">
                <a:sym typeface="Helvetica" panose="020B0604020202020204" pitchFamily="34" charset="0"/>
              </a:rPr>
              <a:t>Third level</a:t>
            </a:r>
          </a:p>
          <a:p>
            <a:pPr lvl="3"/>
            <a:r>
              <a:rPr lang="en-US" smtClean="0">
                <a:sym typeface="Helvetica" panose="020B0604020202020204" pitchFamily="34" charset="0"/>
              </a:rPr>
              <a:t>Fourth level</a:t>
            </a:r>
          </a:p>
          <a:p>
            <a:pPr lvl="4"/>
            <a:r>
              <a:rPr lang="en-US" smtClean="0">
                <a:sym typeface="Helvetica" panose="020B060402020202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/>
          </p:cNvSpPr>
          <p:nvPr>
            <p:ph type="title"/>
          </p:nvPr>
        </p:nvSpPr>
        <p:spPr bwMode="auto">
          <a:xfrm>
            <a:off x="342900" y="39688"/>
            <a:ext cx="9461500" cy="121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anose="020B0604020202020204" pitchFamily="34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/>
          </p:cNvSpPr>
          <p:nvPr>
            <p:ph type="title"/>
          </p:nvPr>
        </p:nvSpPr>
        <p:spPr bwMode="auto">
          <a:xfrm>
            <a:off x="342900" y="39688"/>
            <a:ext cx="9461500" cy="121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anose="020B0604020202020204" pitchFamily="34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/>
          </p:cNvSpPr>
          <p:nvPr>
            <p:ph type="title"/>
          </p:nvPr>
        </p:nvSpPr>
        <p:spPr bwMode="auto">
          <a:xfrm>
            <a:off x="990600" y="1282700"/>
            <a:ext cx="8178800" cy="257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anose="020B0604020202020204" pitchFamily="34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/>
          </p:cNvSpPr>
          <p:nvPr>
            <p:ph type="title"/>
          </p:nvPr>
        </p:nvSpPr>
        <p:spPr bwMode="auto">
          <a:xfrm>
            <a:off x="803275" y="4895850"/>
            <a:ext cx="8636000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19" tIns="45719" rIns="45719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anose="020B0604020202020204" pitchFamily="34" charset="0"/>
              </a:rPr>
              <a:t>Click to edit Master title style</a:t>
            </a:r>
          </a:p>
        </p:txBody>
      </p:sp>
      <p:sp>
        <p:nvSpPr>
          <p:cNvPr id="14338" name="Rectangle 2"/>
          <p:cNvSpPr>
            <a:spLocks noGrp="1"/>
          </p:cNvSpPr>
          <p:nvPr>
            <p:ph type="body" idx="1"/>
          </p:nvPr>
        </p:nvSpPr>
        <p:spPr bwMode="auto">
          <a:xfrm>
            <a:off x="803275" y="1323975"/>
            <a:ext cx="8636000" cy="357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19" tIns="45719" rIns="45719" bIns="45719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anose="020B0604020202020204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" panose="020B0604020202020204" pitchFamily="34" charset="0"/>
              </a:rPr>
              <a:t>Second level</a:t>
            </a:r>
          </a:p>
          <a:p>
            <a:pPr lvl="2"/>
            <a:r>
              <a:rPr lang="en-US" smtClean="0">
                <a:sym typeface="Helvetica" panose="020B0604020202020204" pitchFamily="34" charset="0"/>
              </a:rPr>
              <a:t>Third level</a:t>
            </a:r>
          </a:p>
          <a:p>
            <a:pPr lvl="3"/>
            <a:r>
              <a:rPr lang="en-US" smtClean="0">
                <a:sym typeface="Helvetica" panose="020B0604020202020204" pitchFamily="34" charset="0"/>
              </a:rPr>
              <a:t>Fourth level</a:t>
            </a:r>
          </a:p>
          <a:p>
            <a:pPr lvl="4"/>
            <a:r>
              <a:rPr lang="en-US" smtClean="0">
                <a:sym typeface="Helvetica" panose="020B060402020202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/>
          </p:cNvSpPr>
          <p:nvPr>
            <p:ph type="title"/>
          </p:nvPr>
        </p:nvSpPr>
        <p:spPr bwMode="auto">
          <a:xfrm>
            <a:off x="342900" y="0"/>
            <a:ext cx="94615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anose="020B0604020202020204" pitchFamily="34" charset="0"/>
              </a:rPr>
              <a:t>Click to edit Master title style</a:t>
            </a:r>
          </a:p>
        </p:txBody>
      </p:sp>
      <p:sp>
        <p:nvSpPr>
          <p:cNvPr id="3074" name="Rectangle 2"/>
          <p:cNvSpPr>
            <a:spLocks noGrp="1"/>
          </p:cNvSpPr>
          <p:nvPr>
            <p:ph type="body" idx="1"/>
          </p:nvPr>
        </p:nvSpPr>
        <p:spPr bwMode="auto">
          <a:xfrm>
            <a:off x="508000" y="1778000"/>
            <a:ext cx="91440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19" tIns="45719" rIns="45719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anose="020B0604020202020204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" panose="020B0604020202020204" pitchFamily="34" charset="0"/>
              </a:rPr>
              <a:t>Second level</a:t>
            </a:r>
          </a:p>
          <a:p>
            <a:pPr lvl="2"/>
            <a:r>
              <a:rPr lang="en-US" smtClean="0">
                <a:sym typeface="Helvetica" panose="020B0604020202020204" pitchFamily="34" charset="0"/>
              </a:rPr>
              <a:t>Third level</a:t>
            </a:r>
          </a:p>
          <a:p>
            <a:pPr lvl="3"/>
            <a:r>
              <a:rPr lang="en-US" smtClean="0">
                <a:sym typeface="Helvetica" panose="020B0604020202020204" pitchFamily="34" charset="0"/>
              </a:rPr>
              <a:t>Fourth level</a:t>
            </a:r>
          </a:p>
          <a:p>
            <a:pPr lvl="4"/>
            <a:r>
              <a:rPr lang="en-US" smtClean="0">
                <a:sym typeface="Helvetica" panose="020B060402020202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/>
          </p:cNvSpPr>
          <p:nvPr>
            <p:ph type="title"/>
          </p:nvPr>
        </p:nvSpPr>
        <p:spPr bwMode="auto">
          <a:xfrm>
            <a:off x="508000" y="304800"/>
            <a:ext cx="9144000" cy="141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19" tIns="45719" rIns="45719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anose="020B0604020202020204" pitchFamily="34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/>
          </p:cNvSpPr>
          <p:nvPr>
            <p:ph type="title"/>
          </p:nvPr>
        </p:nvSpPr>
        <p:spPr bwMode="auto">
          <a:xfrm>
            <a:off x="990600" y="863600"/>
            <a:ext cx="8178800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anose="020B0604020202020204" pitchFamily="34" charset="0"/>
              </a:rPr>
              <a:t>Click to edit Master title style</a:t>
            </a:r>
          </a:p>
        </p:txBody>
      </p:sp>
      <p:sp>
        <p:nvSpPr>
          <p:cNvPr id="5122" name="Rectangle 2"/>
          <p:cNvSpPr>
            <a:spLocks noGrp="1"/>
          </p:cNvSpPr>
          <p:nvPr>
            <p:ph type="body" idx="1"/>
          </p:nvPr>
        </p:nvSpPr>
        <p:spPr bwMode="auto">
          <a:xfrm>
            <a:off x="1054100" y="4279900"/>
            <a:ext cx="7670800" cy="232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anose="020B0604020202020204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" panose="020B0604020202020204" pitchFamily="34" charset="0"/>
              </a:rPr>
              <a:t>Second level</a:t>
            </a:r>
          </a:p>
          <a:p>
            <a:pPr lvl="2"/>
            <a:r>
              <a:rPr lang="en-US" smtClean="0">
                <a:sym typeface="Helvetica" panose="020B0604020202020204" pitchFamily="34" charset="0"/>
              </a:rPr>
              <a:t>Third level</a:t>
            </a:r>
          </a:p>
          <a:p>
            <a:pPr lvl="3"/>
            <a:r>
              <a:rPr lang="en-US" smtClean="0">
                <a:sym typeface="Helvetica" panose="020B0604020202020204" pitchFamily="34" charset="0"/>
              </a:rPr>
              <a:t>Fourth level</a:t>
            </a:r>
          </a:p>
          <a:p>
            <a:pPr lvl="4"/>
            <a:r>
              <a:rPr lang="en-US" smtClean="0">
                <a:sym typeface="Helvetica" panose="020B060402020202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/>
          </p:cNvSpPr>
          <p:nvPr>
            <p:ph type="title"/>
          </p:nvPr>
        </p:nvSpPr>
        <p:spPr bwMode="auto">
          <a:xfrm>
            <a:off x="508000" y="101600"/>
            <a:ext cx="91440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anose="020B0604020202020204" pitchFamily="34" charset="0"/>
              </a:rPr>
              <a:t>Click to edit Master title style</a:t>
            </a:r>
          </a:p>
        </p:txBody>
      </p:sp>
      <p:sp>
        <p:nvSpPr>
          <p:cNvPr id="6146" name="Rectangle 2"/>
          <p:cNvSpPr>
            <a:spLocks noGrp="1"/>
          </p:cNvSpPr>
          <p:nvPr>
            <p:ph type="body" idx="1"/>
          </p:nvPr>
        </p:nvSpPr>
        <p:spPr bwMode="auto">
          <a:xfrm>
            <a:off x="508000" y="1778000"/>
            <a:ext cx="4486275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anose="020B0604020202020204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" panose="020B0604020202020204" pitchFamily="34" charset="0"/>
              </a:rPr>
              <a:t>Second level</a:t>
            </a:r>
          </a:p>
          <a:p>
            <a:pPr lvl="2"/>
            <a:r>
              <a:rPr lang="en-US" smtClean="0">
                <a:sym typeface="Helvetica" panose="020B0604020202020204" pitchFamily="34" charset="0"/>
              </a:rPr>
              <a:t>Third level</a:t>
            </a:r>
          </a:p>
          <a:p>
            <a:pPr lvl="3"/>
            <a:r>
              <a:rPr lang="en-US" smtClean="0">
                <a:sym typeface="Helvetica" panose="020B0604020202020204" pitchFamily="34" charset="0"/>
              </a:rPr>
              <a:t>Fourth level</a:t>
            </a:r>
          </a:p>
          <a:p>
            <a:pPr lvl="4"/>
            <a:r>
              <a:rPr lang="en-US" smtClean="0">
                <a:sym typeface="Helvetica" panose="020B060402020202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/>
          </p:cNvSpPr>
          <p:nvPr>
            <p:ph type="title"/>
          </p:nvPr>
        </p:nvSpPr>
        <p:spPr bwMode="auto">
          <a:xfrm>
            <a:off x="803275" y="4895850"/>
            <a:ext cx="8636000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anose="020B0604020202020204" pitchFamily="34" charset="0"/>
              </a:rPr>
              <a:t>Click to edit Master title style</a:t>
            </a:r>
          </a:p>
        </p:txBody>
      </p:sp>
      <p:sp>
        <p:nvSpPr>
          <p:cNvPr id="8194" name="Rectangle 2"/>
          <p:cNvSpPr>
            <a:spLocks noGrp="1"/>
          </p:cNvSpPr>
          <p:nvPr>
            <p:ph type="body" idx="1"/>
          </p:nvPr>
        </p:nvSpPr>
        <p:spPr bwMode="auto">
          <a:xfrm>
            <a:off x="803275" y="1323975"/>
            <a:ext cx="8636000" cy="357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19" tIns="45719" rIns="45719" bIns="45719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anose="020B0604020202020204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" panose="020B0604020202020204" pitchFamily="34" charset="0"/>
              </a:rPr>
              <a:t>Second level</a:t>
            </a:r>
          </a:p>
          <a:p>
            <a:pPr lvl="2"/>
            <a:r>
              <a:rPr lang="en-US" smtClean="0">
                <a:sym typeface="Helvetica" panose="020B0604020202020204" pitchFamily="34" charset="0"/>
              </a:rPr>
              <a:t>Third level</a:t>
            </a:r>
          </a:p>
          <a:p>
            <a:pPr lvl="3"/>
            <a:r>
              <a:rPr lang="en-US" smtClean="0">
                <a:sym typeface="Helvetica" panose="020B0604020202020204" pitchFamily="34" charset="0"/>
              </a:rPr>
              <a:t>Fourth level</a:t>
            </a:r>
          </a:p>
          <a:p>
            <a:pPr lvl="4"/>
            <a:r>
              <a:rPr lang="en-US" smtClean="0">
                <a:sym typeface="Helvetica" panose="020B060402020202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/>
          </p:cNvSpPr>
          <p:nvPr>
            <p:ph type="title"/>
          </p:nvPr>
        </p:nvSpPr>
        <p:spPr bwMode="auto">
          <a:xfrm>
            <a:off x="508000" y="304800"/>
            <a:ext cx="9144000" cy="147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19" tIns="45719" rIns="45719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anose="020B0604020202020204" pitchFamily="34" charset="0"/>
              </a:rPr>
              <a:t>Click to edit Master title style</a:t>
            </a:r>
          </a:p>
        </p:txBody>
      </p:sp>
      <p:sp>
        <p:nvSpPr>
          <p:cNvPr id="9218" name="Rectangle 2"/>
          <p:cNvSpPr>
            <a:spLocks noGrp="1"/>
          </p:cNvSpPr>
          <p:nvPr>
            <p:ph type="body" idx="1"/>
          </p:nvPr>
        </p:nvSpPr>
        <p:spPr bwMode="auto">
          <a:xfrm>
            <a:off x="508000" y="1778000"/>
            <a:ext cx="91440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19" tIns="45719" rIns="45719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panose="020B0604020202020204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" panose="020B0604020202020204" pitchFamily="34" charset="0"/>
              </a:rPr>
              <a:t>Second level</a:t>
            </a:r>
          </a:p>
          <a:p>
            <a:pPr lvl="2"/>
            <a:r>
              <a:rPr lang="en-US" smtClean="0">
                <a:sym typeface="Helvetica" panose="020B0604020202020204" pitchFamily="34" charset="0"/>
              </a:rPr>
              <a:t>Third level</a:t>
            </a:r>
          </a:p>
          <a:p>
            <a:pPr lvl="3"/>
            <a:r>
              <a:rPr lang="en-US" smtClean="0">
                <a:sym typeface="Helvetica" panose="020B0604020202020204" pitchFamily="34" charset="0"/>
              </a:rPr>
              <a:t>Fourth level</a:t>
            </a:r>
          </a:p>
          <a:p>
            <a:pPr lvl="4"/>
            <a:r>
              <a:rPr lang="en-US" smtClean="0">
                <a:sym typeface="Helvetica" panose="020B060402020202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google.ee/url?sa=i&amp;rct=j&amp;q=&amp;esrc=s&amp;source=images&amp;cd=&amp;cad=rja&amp;docid=mV9bb1HeOA-q4M&amp;tbnid=r5Qvaajxif-g8M:&amp;ved=0CAUQjRw&amp;url=http://exploringscrum.com/scrum-glossary/glossary-of-scrum-terms/&amp;ei=VU72Ur_cD8mg0QWgxYDQDQ&amp;bvm=bv.60983673,d.bGE&amp;psig=AFQjCNESCDdbitjEGCxs2vpPocCqQ5btfA&amp;ust=1391959945562342" TargetMode="External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www.google.ee/url?sa=i&amp;rct=j&amp;q=&amp;esrc=s&amp;source=images&amp;cd=&amp;cad=rja&amp;docid=xR-3epYgEVL0FM&amp;tbnid=Q9bWUlgA5voqfM:&amp;ved=0CAUQjRw&amp;url=http://cuahsihis.blogspot.com/2013/02/introduction-to-agile-development.html&amp;ei=BOr3Uo-vG4OLtAafroHwAQ&amp;bvm=bv.60983673,d.bGE&amp;psig=AFQjCNH_8Dx-JLGB95K-k4baJkwQVmpOqw&amp;ust=1392064766880555" TargetMode="External"/><Relationship Id="rId1" Type="http://schemas.openxmlformats.org/officeDocument/2006/relationships/slideLayout" Target="../slideLayouts/slideLayout12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exfordy/128576390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www.sports-corporate.co.uk/uploads/sports_pics/rugby.jpg" TargetMode="External"/><Relationship Id="rId5" Type="http://schemas.openxmlformats.org/officeDocument/2006/relationships/hyperlink" Target="http://uk.eurosport.yahoo.com/02092007/8/photo/general-shot-4x400m-relay-race.html" TargetMode="Externa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5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slideLayout" Target="../slideLayouts/slideLayout105.xml"/><Relationship Id="rId1" Type="http://schemas.openxmlformats.org/officeDocument/2006/relationships/themeOverride" Target="../theme/themeOverride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oskay/2068476306/" TargetMode="Externa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5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oskay/2068476306/" TargetMode="Externa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5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88.png"/><Relationship Id="rId5" Type="http://schemas.openxmlformats.org/officeDocument/2006/relationships/image" Target="../media/image33.png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6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2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111.png"/><Relationship Id="rId5" Type="http://schemas.openxmlformats.org/officeDocument/2006/relationships/image" Target="../media/image110.jpeg"/><Relationship Id="rId4" Type="http://schemas.openxmlformats.org/officeDocument/2006/relationships/image" Target="../media/image10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2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3.xml"/><Relationship Id="rId5" Type="http://schemas.openxmlformats.org/officeDocument/2006/relationships/image" Target="../media/image115.jpeg"/><Relationship Id="rId4" Type="http://schemas.openxmlformats.org/officeDocument/2006/relationships/image" Target="../media/image11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182563" y="4889500"/>
            <a:ext cx="8178800" cy="2578100"/>
          </a:xfrm>
        </p:spPr>
        <p:txBody>
          <a:bodyPr lIns="0" tIns="0" rIns="0" bIns="0"/>
          <a:lstStyle/>
          <a:p>
            <a:pPr algn="ctr" defTabSz="914400"/>
            <a:r>
              <a:rPr lang="en-US" sz="6600">
                <a:solidFill>
                  <a:srgbClr val="CC33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5. </a:t>
            </a:r>
            <a:r>
              <a:rPr lang="en-US" sz="6600">
                <a:solidFill>
                  <a:srgbClr val="CC33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</a:t>
            </a:r>
            <a:endParaRPr lang="en-US"/>
          </a:p>
        </p:txBody>
      </p:sp>
      <p:pic>
        <p:nvPicPr>
          <p:cNvPr id="17410" name="Picture 2" descr="http://exploringscrum.com/wp-content/uploads/2011/08/scrum-glossary-agile-terms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History</a:t>
            </a:r>
            <a:endParaRPr lang="en-US"/>
          </a:p>
        </p:txBody>
      </p:sp>
      <p:grpSp>
        <p:nvGrpSpPr>
          <p:cNvPr id="25602" name="Group 2"/>
          <p:cNvGrpSpPr>
            <a:grpSpLocks/>
          </p:cNvGrpSpPr>
          <p:nvPr/>
        </p:nvGrpSpPr>
        <p:grpSpPr bwMode="auto">
          <a:xfrm>
            <a:off x="788988" y="1144588"/>
            <a:ext cx="8567737" cy="6324600"/>
            <a:chOff x="0" y="0"/>
            <a:chExt cx="8568953" cy="6324600"/>
          </a:xfrm>
        </p:grpSpPr>
        <p:grpSp>
          <p:nvGrpSpPr>
            <p:cNvPr id="25603" name="Group 3"/>
            <p:cNvGrpSpPr>
              <a:grpSpLocks/>
            </p:cNvGrpSpPr>
            <p:nvPr/>
          </p:nvGrpSpPr>
          <p:grpSpPr bwMode="auto">
            <a:xfrm>
              <a:off x="0" y="0"/>
              <a:ext cx="8568953" cy="6324600"/>
              <a:chOff x="0" y="0"/>
              <a:chExt cx="8568953" cy="6324600"/>
            </a:xfrm>
          </p:grpSpPr>
          <p:grpSp>
            <p:nvGrpSpPr>
              <p:cNvPr id="25604" name="Group 4"/>
              <p:cNvGrpSpPr>
                <a:grpSpLocks/>
              </p:cNvGrpSpPr>
              <p:nvPr/>
            </p:nvGrpSpPr>
            <p:grpSpPr bwMode="auto">
              <a:xfrm>
                <a:off x="0" y="0"/>
                <a:ext cx="8568953" cy="6324600"/>
                <a:chOff x="0" y="0"/>
                <a:chExt cx="8568953" cy="6324600"/>
              </a:xfrm>
            </p:grpSpPr>
            <p:grpSp>
              <p:nvGrpSpPr>
                <p:cNvPr id="25605" name="Group 5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8568953" cy="6324600"/>
                  <a:chOff x="0" y="0"/>
                  <a:chExt cx="8568953" cy="6324600"/>
                </a:xfrm>
              </p:grpSpPr>
              <p:pic>
                <p:nvPicPr>
                  <p:cNvPr id="25606" name="Picture 6" descr="image1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8568953" cy="63246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25607" name="AutoShape 7"/>
                  <p:cNvSpPr>
                    <a:spLocks/>
                  </p:cNvSpPr>
                  <p:nvPr/>
                </p:nvSpPr>
                <p:spPr bwMode="auto">
                  <a:xfrm>
                    <a:off x="713205" y="5653323"/>
                    <a:ext cx="1190424" cy="242159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0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/>
                  <a:lstStyle/>
                  <a:p>
                    <a:endParaRPr lang="en-US" sz="2600"/>
                  </a:p>
                </p:txBody>
              </p:sp>
            </p:grpSp>
            <p:sp>
              <p:nvSpPr>
                <p:cNvPr id="25608" name="AutoShape 8"/>
                <p:cNvSpPr>
                  <a:spLocks/>
                </p:cNvSpPr>
                <p:nvPr/>
              </p:nvSpPr>
              <p:spPr bwMode="auto">
                <a:xfrm>
                  <a:off x="4123655" y="5215302"/>
                  <a:ext cx="872279" cy="79769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n-US" sz="2600"/>
                </a:p>
              </p:txBody>
            </p:sp>
          </p:grpSp>
          <p:sp>
            <p:nvSpPr>
              <p:cNvPr id="25609" name="AutoShape 9"/>
              <p:cNvSpPr>
                <a:spLocks/>
              </p:cNvSpPr>
              <p:nvPr/>
            </p:nvSpPr>
            <p:spPr bwMode="auto">
              <a:xfrm>
                <a:off x="8007827" y="5653323"/>
                <a:ext cx="187042" cy="24215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 sz="2600"/>
              </a:p>
            </p:txBody>
          </p:sp>
        </p:grpSp>
        <p:sp>
          <p:nvSpPr>
            <p:cNvPr id="25610" name="AutoShape 10"/>
            <p:cNvSpPr>
              <a:spLocks/>
            </p:cNvSpPr>
            <p:nvPr/>
          </p:nvSpPr>
          <p:spPr bwMode="auto">
            <a:xfrm>
              <a:off x="713205" y="297355"/>
              <a:ext cx="2616835" cy="56622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26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lb-LU" sz="4000" dirty="0">
                <a:solidFill>
                  <a:srgbClr val="C00000"/>
                </a:solidFill>
              </a:rPr>
              <a:t>Scrum </a:t>
            </a:r>
            <a:r>
              <a:rPr lang="et-EE" sz="4000" dirty="0" err="1">
                <a:solidFill>
                  <a:srgbClr val="C00000"/>
                </a:solidFill>
              </a:rPr>
              <a:t>Summary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354917" y="1936750"/>
            <a:ext cx="6579306" cy="5065889"/>
          </a:xfrm>
        </p:spPr>
        <p:txBody>
          <a:bodyPr rtlCol="0">
            <a:normAutofit fontScale="92500" lnSpcReduction="10000"/>
          </a:bodyPr>
          <a:lstStyle/>
          <a:p>
            <a:pPr marL="487675" indent="-355596" fontAlgn="auto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r>
              <a:rPr lang="lb-LU" dirty="0" smtClean="0"/>
              <a:t>The </a:t>
            </a:r>
            <a:r>
              <a:rPr lang="lb-LU" b="1" i="1" dirty="0" smtClean="0">
                <a:solidFill>
                  <a:srgbClr val="C00000"/>
                </a:solidFill>
              </a:rPr>
              <a:t>Product Owner  </a:t>
            </a:r>
            <a:r>
              <a:rPr lang="de-DE" dirty="0" smtClean="0"/>
              <a:t>sets a List of Features called </a:t>
            </a:r>
            <a:r>
              <a:rPr lang="lb-LU" b="1" i="1" dirty="0" smtClean="0">
                <a:solidFill>
                  <a:srgbClr val="C00000"/>
                </a:solidFill>
              </a:rPr>
              <a:t>Product Backlog</a:t>
            </a:r>
          </a:p>
          <a:p>
            <a:pPr marL="487675" indent="-355596" fontAlgn="auto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endParaRPr lang="lb-LU" dirty="0" smtClean="0"/>
          </a:p>
          <a:p>
            <a:pPr marL="487675" indent="-355596" fontAlgn="auto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r>
              <a:rPr lang="lb-LU" dirty="0" smtClean="0"/>
              <a:t>During the </a:t>
            </a:r>
            <a:r>
              <a:rPr lang="lb-LU" b="1" i="1" dirty="0" smtClean="0">
                <a:solidFill>
                  <a:srgbClr val="C00000"/>
                </a:solidFill>
              </a:rPr>
              <a:t>Sprint Planning</a:t>
            </a:r>
            <a:r>
              <a:rPr lang="lb-LU" dirty="0" smtClean="0"/>
              <a:t>, the </a:t>
            </a:r>
            <a:r>
              <a:rPr lang="lb-LU" b="1" i="1" dirty="0">
                <a:solidFill>
                  <a:srgbClr val="C00000"/>
                </a:solidFill>
              </a:rPr>
              <a:t>Product Owner </a:t>
            </a:r>
            <a:r>
              <a:rPr lang="et-EE" dirty="0" err="1" smtClean="0"/>
              <a:t>determines</a:t>
            </a:r>
            <a:r>
              <a:rPr lang="et-EE" b="1" i="1" dirty="0" smtClean="0"/>
              <a:t> </a:t>
            </a:r>
            <a:r>
              <a:rPr lang="lb-LU" dirty="0" smtClean="0"/>
              <a:t>a piece of the top of that list: </a:t>
            </a:r>
            <a:r>
              <a:rPr lang="lb-LU" b="1" i="1" dirty="0" smtClean="0">
                <a:solidFill>
                  <a:srgbClr val="C00000"/>
                </a:solidFill>
              </a:rPr>
              <a:t>the Sprint Backlog</a:t>
            </a:r>
            <a:r>
              <a:rPr lang="lb-LU" dirty="0" smtClean="0"/>
              <a:t>; and decide how to implement it.</a:t>
            </a:r>
          </a:p>
          <a:p>
            <a:pPr marL="487675" indent="-355596" fontAlgn="auto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endParaRPr lang="lb-LU" dirty="0" smtClean="0"/>
          </a:p>
          <a:p>
            <a:pPr marL="487675" indent="-355596" fontAlgn="auto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r>
              <a:rPr lang="lb-LU" dirty="0" smtClean="0"/>
              <a:t>The Team has a time-box to reach this goal: </a:t>
            </a:r>
            <a:r>
              <a:rPr lang="lb-LU" b="1" i="1" dirty="0" smtClean="0">
                <a:solidFill>
                  <a:srgbClr val="C00000"/>
                </a:solidFill>
              </a:rPr>
              <a:t>the Sprint</a:t>
            </a:r>
            <a:endParaRPr lang="en-GB" b="1" i="1" dirty="0" smtClean="0">
              <a:solidFill>
                <a:srgbClr val="C00000"/>
              </a:solidFill>
            </a:endParaRPr>
          </a:p>
        </p:txBody>
      </p:sp>
      <p:sp>
        <p:nvSpPr>
          <p:cNvPr id="21508" name="Espace réservé du texte 6"/>
          <p:cNvSpPr>
            <a:spLocks noGrp="1"/>
          </p:cNvSpPr>
          <p:nvPr>
            <p:ph type="body" sz="half" idx="2"/>
          </p:nvPr>
        </p:nvSpPr>
        <p:spPr>
          <a:xfrm>
            <a:off x="199320" y="2689932"/>
            <a:ext cx="3155597" cy="3007430"/>
          </a:xfrm>
          <a:solidFill>
            <a:schemeClr val="bg1"/>
          </a:solidFill>
        </p:spPr>
        <p:txBody>
          <a:bodyPr/>
          <a:lstStyle/>
          <a:p>
            <a:r>
              <a:rPr lang="lb-LU" sz="18444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❶</a:t>
            </a:r>
            <a:endParaRPr lang="en-GB" sz="18444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8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354917" y="1936750"/>
            <a:ext cx="6579306" cy="5065889"/>
          </a:xfrm>
        </p:spPr>
        <p:txBody>
          <a:bodyPr rtlCol="0">
            <a:normAutofit fontScale="85000" lnSpcReduction="10000"/>
          </a:bodyPr>
          <a:lstStyle/>
          <a:p>
            <a:pPr marL="487675" indent="-355596" fontAlgn="auto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r>
              <a:rPr lang="lb-LU" dirty="0" smtClean="0"/>
              <a:t>Each day, the Team measures its progress during a 15’ meeting:  the </a:t>
            </a:r>
            <a:r>
              <a:rPr lang="lb-LU" sz="3889" b="1" i="1" dirty="0">
                <a:solidFill>
                  <a:srgbClr val="C00000"/>
                </a:solidFill>
              </a:rPr>
              <a:t>Daily Scrum</a:t>
            </a:r>
          </a:p>
          <a:p>
            <a:pPr marL="487675" indent="-355596" fontAlgn="auto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endParaRPr lang="lb-LU" dirty="0" smtClean="0"/>
          </a:p>
          <a:p>
            <a:pPr marL="487675" indent="-355596" fontAlgn="auto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r>
              <a:rPr lang="en-GB" dirty="0" smtClean="0"/>
              <a:t>During the whole project, the </a:t>
            </a:r>
            <a:r>
              <a:rPr lang="lb-LU" sz="3889" b="1" i="1" dirty="0">
                <a:solidFill>
                  <a:srgbClr val="C00000"/>
                </a:solidFill>
              </a:rPr>
              <a:t>Scrum</a:t>
            </a:r>
            <a:r>
              <a:rPr lang="et-EE" sz="3889" b="1" i="1" dirty="0">
                <a:solidFill>
                  <a:srgbClr val="C00000"/>
                </a:solidFill>
              </a:rPr>
              <a:t> </a:t>
            </a:r>
            <a:r>
              <a:rPr lang="lb-LU" sz="3889" b="1" i="1" dirty="0">
                <a:solidFill>
                  <a:srgbClr val="C00000"/>
                </a:solidFill>
              </a:rPr>
              <a:t>Master</a:t>
            </a:r>
            <a:r>
              <a:rPr lang="lb-LU" dirty="0" smtClean="0">
                <a:solidFill>
                  <a:srgbClr val="C00000"/>
                </a:solidFill>
              </a:rPr>
              <a:t> </a:t>
            </a:r>
            <a:r>
              <a:rPr lang="lb-LU" dirty="0" smtClean="0"/>
              <a:t>ensures</a:t>
            </a:r>
            <a:r>
              <a:rPr lang="lb-LU" dirty="0" smtClean="0">
                <a:solidFill>
                  <a:srgbClr val="FF0000"/>
                </a:solidFill>
              </a:rPr>
              <a:t> </a:t>
            </a:r>
            <a:r>
              <a:rPr lang="lb-LU" dirty="0" smtClean="0"/>
              <a:t>that the Team is still focused on its objective.</a:t>
            </a:r>
          </a:p>
          <a:p>
            <a:pPr marL="487675" indent="-355596" fontAlgn="auto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endParaRPr lang="lb-LU" dirty="0" smtClean="0"/>
          </a:p>
          <a:p>
            <a:pPr marL="487675" indent="-355596" fontAlgn="auto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r>
              <a:rPr lang="de-DE" dirty="0" smtClean="0"/>
              <a:t>At the end of the Sprint, the work has to be </a:t>
            </a:r>
            <a:r>
              <a:rPr lang="de-DE" sz="3889" b="1" i="1" dirty="0">
                <a:solidFill>
                  <a:srgbClr val="C00000"/>
                </a:solidFill>
              </a:rPr>
              <a:t>potentialy shipable.</a:t>
            </a:r>
            <a:r>
              <a:rPr lang="lb-LU" dirty="0" smtClean="0">
                <a:solidFill>
                  <a:srgbClr val="C00000"/>
                </a:solidFill>
              </a:rPr>
              <a:t> </a:t>
            </a:r>
            <a:r>
              <a:rPr lang="lb-LU" dirty="0" smtClean="0"/>
              <a:t>This work is considered as done.</a:t>
            </a:r>
            <a:endParaRPr lang="en-GB" dirty="0"/>
          </a:p>
        </p:txBody>
      </p:sp>
      <p:sp>
        <p:nvSpPr>
          <p:cNvPr id="22532" name="Espace réservé du texte 6"/>
          <p:cNvSpPr txBox="1">
            <a:spLocks/>
          </p:cNvSpPr>
          <p:nvPr/>
        </p:nvSpPr>
        <p:spPr bwMode="auto">
          <a:xfrm>
            <a:off x="199320" y="2689932"/>
            <a:ext cx="2864456" cy="300743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60960" tIns="101600"/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lb-LU" sz="18444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❷</a:t>
            </a:r>
            <a:endParaRPr lang="en-GB" sz="18444" dirty="0">
              <a:solidFill>
                <a:srgbClr val="FFC000"/>
              </a:solidFill>
            </a:endParaRPr>
          </a:p>
        </p:txBody>
      </p:sp>
      <p:sp>
        <p:nvSpPr>
          <p:cNvPr id="9" name="Titre 4"/>
          <p:cNvSpPr>
            <a:spLocks noGrp="1"/>
          </p:cNvSpPr>
          <p:nvPr>
            <p:ph type="title"/>
          </p:nvPr>
        </p:nvSpPr>
        <p:spPr>
          <a:xfrm>
            <a:off x="508001" y="303389"/>
            <a:ext cx="3342570" cy="129116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lb-LU" sz="4000" dirty="0">
                <a:solidFill>
                  <a:srgbClr val="C00000"/>
                </a:solidFill>
              </a:rPr>
              <a:t>Scrum </a:t>
            </a:r>
            <a:r>
              <a:rPr lang="et-EE" sz="4000" dirty="0" err="1">
                <a:solidFill>
                  <a:srgbClr val="C00000"/>
                </a:solidFill>
              </a:rPr>
              <a:t>Summary</a:t>
            </a:r>
            <a:endParaRPr lang="en-GB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668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354917" y="1936750"/>
            <a:ext cx="6579306" cy="5065889"/>
          </a:xfrm>
        </p:spPr>
        <p:txBody>
          <a:bodyPr rtlCol="0">
            <a:normAutofit lnSpcReduction="10000"/>
          </a:bodyPr>
          <a:lstStyle/>
          <a:p>
            <a:pPr marL="487675" indent="-355596" fontAlgn="auto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r>
              <a:rPr lang="lb-LU" dirty="0" smtClean="0"/>
              <a:t>The Sprint ends with the </a:t>
            </a:r>
            <a:r>
              <a:rPr lang="et-EE" dirty="0" smtClean="0"/>
              <a:t/>
            </a:r>
            <a:br>
              <a:rPr lang="et-EE" dirty="0" smtClean="0"/>
            </a:br>
            <a:r>
              <a:rPr lang="lb-LU" sz="3889" b="1" i="1" dirty="0">
                <a:solidFill>
                  <a:srgbClr val="C00000"/>
                </a:solidFill>
              </a:rPr>
              <a:t>Sprint Review</a:t>
            </a:r>
            <a:r>
              <a:rPr lang="lb-LU" sz="3889" b="1" i="1" dirty="0">
                <a:solidFill>
                  <a:srgbClr val="00B050"/>
                </a:solidFill>
              </a:rPr>
              <a:t> </a:t>
            </a:r>
            <a:r>
              <a:rPr lang="lb-LU" dirty="0" smtClean="0"/>
              <a:t>and the </a:t>
            </a:r>
            <a:r>
              <a:rPr lang="lb-LU" sz="3889" b="1" i="1" dirty="0">
                <a:solidFill>
                  <a:srgbClr val="C00000"/>
                </a:solidFill>
              </a:rPr>
              <a:t>Retrospective</a:t>
            </a:r>
            <a:r>
              <a:rPr lang="lb-LU" dirty="0" smtClean="0"/>
              <a:t>.</a:t>
            </a:r>
          </a:p>
          <a:p>
            <a:pPr marL="487675" indent="-355596" fontAlgn="auto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endParaRPr lang="lb-LU" dirty="0" smtClean="0"/>
          </a:p>
          <a:p>
            <a:pPr marL="487675" indent="-355596" fontAlgn="auto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endParaRPr lang="lb-LU" dirty="0" smtClean="0"/>
          </a:p>
          <a:p>
            <a:pPr marL="487675" indent="-355596" fontAlgn="auto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r>
              <a:rPr lang="de-DE" dirty="0" smtClean="0"/>
              <a:t>The </a:t>
            </a:r>
            <a:r>
              <a:rPr lang="et-EE" dirty="0" err="1" smtClean="0"/>
              <a:t>Scrum</a:t>
            </a:r>
            <a:r>
              <a:rPr lang="et-EE" dirty="0" smtClean="0"/>
              <a:t> </a:t>
            </a:r>
            <a:r>
              <a:rPr lang="de-DE" dirty="0" smtClean="0"/>
              <a:t>process is done when all </a:t>
            </a:r>
            <a:r>
              <a:rPr lang="et-EE" dirty="0" err="1" smtClean="0"/>
              <a:t>Stories</a:t>
            </a:r>
            <a:r>
              <a:rPr lang="et-EE" dirty="0" smtClean="0"/>
              <a:t> </a:t>
            </a:r>
            <a:r>
              <a:rPr lang="de-DE" dirty="0" smtClean="0"/>
              <a:t>are implemented, or the budget is consummed, or when the time is over.</a:t>
            </a:r>
            <a:endParaRPr lang="en-GB" dirty="0"/>
          </a:p>
        </p:txBody>
      </p:sp>
      <p:sp>
        <p:nvSpPr>
          <p:cNvPr id="23556" name="Espace réservé du texte 6"/>
          <p:cNvSpPr>
            <a:spLocks noGrp="1"/>
          </p:cNvSpPr>
          <p:nvPr>
            <p:ph type="body" sz="half" idx="2"/>
          </p:nvPr>
        </p:nvSpPr>
        <p:spPr>
          <a:xfrm>
            <a:off x="199320" y="2689932"/>
            <a:ext cx="3296504" cy="3007430"/>
          </a:xfrm>
          <a:solidFill>
            <a:schemeClr val="bg1"/>
          </a:solidFill>
        </p:spPr>
        <p:txBody>
          <a:bodyPr/>
          <a:lstStyle/>
          <a:p>
            <a:r>
              <a:rPr lang="lb-LU" sz="18444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❸</a:t>
            </a:r>
            <a:endParaRPr lang="en-GB" sz="18444" dirty="0">
              <a:solidFill>
                <a:srgbClr val="FFC000"/>
              </a:solidFill>
            </a:endParaRPr>
          </a:p>
        </p:txBody>
      </p:sp>
      <p:sp>
        <p:nvSpPr>
          <p:cNvPr id="9" name="Titre 4"/>
          <p:cNvSpPr>
            <a:spLocks noGrp="1"/>
          </p:cNvSpPr>
          <p:nvPr>
            <p:ph type="title"/>
          </p:nvPr>
        </p:nvSpPr>
        <p:spPr>
          <a:xfrm>
            <a:off x="508001" y="303389"/>
            <a:ext cx="3342570" cy="129116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lb-LU" sz="4000" dirty="0">
                <a:solidFill>
                  <a:srgbClr val="C00000"/>
                </a:solidFill>
              </a:rPr>
              <a:t>Scrum </a:t>
            </a:r>
            <a:r>
              <a:rPr lang="et-EE" sz="4000" dirty="0" err="1">
                <a:solidFill>
                  <a:srgbClr val="C00000"/>
                </a:solidFill>
              </a:rPr>
              <a:t>Summary</a:t>
            </a:r>
            <a:endParaRPr lang="en-GB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056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7463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48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in 3 Steps</a:t>
            </a:r>
            <a:endParaRPr lang="en-US"/>
          </a:p>
        </p:txBody>
      </p:sp>
      <p:pic>
        <p:nvPicPr>
          <p:cNvPr id="114690" name="Picture 2" descr="http://2.bp.blogspot.com/-kDPMCQ8OsaY/UQmIYOcOwOI/AAAAAAAAA_Q/ErbFybHnjPE/s1600/agile%2Bflowchart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" t="15277" r="3323" b="9721"/>
          <a:stretch>
            <a:fillRect/>
          </a:stretch>
        </p:blipFill>
        <p:spPr bwMode="auto">
          <a:xfrm>
            <a:off x="392113" y="1936750"/>
            <a:ext cx="9361487" cy="453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1" descr="image1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69"/>
          <a:stretch/>
        </p:blipFill>
        <p:spPr bwMode="auto">
          <a:xfrm>
            <a:off x="255464" y="1721768"/>
            <a:ext cx="9577387" cy="432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06401"/>
            <a:ext cx="8763000" cy="955328"/>
          </a:xfrm>
        </p:spPr>
        <p:txBody>
          <a:bodyPr/>
          <a:lstStyle/>
          <a:p>
            <a:r>
              <a:rPr lang="et-EE" sz="5400" dirty="0" err="1">
                <a:solidFill>
                  <a:srgbClr val="C00000"/>
                </a:solidFill>
              </a:rPr>
              <a:t>S</a:t>
            </a:r>
            <a:r>
              <a:rPr lang="et-EE" sz="5400" dirty="0" err="1" smtClean="0">
                <a:solidFill>
                  <a:srgbClr val="C00000"/>
                </a:solidFill>
              </a:rPr>
              <a:t>crum</a:t>
            </a:r>
            <a:endParaRPr lang="en-US" sz="5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What is Scrum?</a:t>
            </a:r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1600200"/>
            <a:ext cx="9461500" cy="5080000"/>
          </a:xfrm>
        </p:spPr>
        <p:txBody>
          <a:bodyPr lIns="0" tIns="0" rIns="0" bIns="0"/>
          <a:lstStyle/>
          <a:p>
            <a:pPr marL="6604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	</a:t>
            </a:r>
            <a:r>
              <a:rPr lang="en-US" sz="3000">
                <a:latin typeface="Gill Sans" charset="0"/>
                <a:ea typeface="Gill Sans" charset="0"/>
                <a:cs typeface="Gill Sans" charset="0"/>
                <a:sym typeface="Gill Sans" charset="0"/>
              </a:rPr>
              <a:t>Definition from rugby football:</a:t>
            </a:r>
          </a:p>
          <a:p>
            <a:pPr marL="1003300" lvl="1" indent="-444500" defTabSz="914400">
              <a:spcBef>
                <a:spcPts val="1800"/>
              </a:spcBef>
              <a:buSzPct val="150000"/>
              <a:buFont typeface="Lucida Grande" charset="0"/>
              <a:buChar char="•"/>
            </a:pPr>
            <a:r>
              <a:rPr lang="en-US" sz="2800">
                <a:latin typeface="Gill Sans" charset="0"/>
                <a:ea typeface="Gill Sans" charset="0"/>
                <a:cs typeface="Gill Sans" charset="0"/>
                <a:sym typeface="Gill Sans" charset="0"/>
              </a:rPr>
              <a:t>	</a:t>
            </a:r>
            <a:r>
              <a:rPr lang="en-US" sz="2600">
                <a:latin typeface="Gill Sans" charset="0"/>
                <a:ea typeface="Gill Sans" charset="0"/>
                <a:cs typeface="Gill Sans" charset="0"/>
                <a:sym typeface="Gill Sans" charset="0"/>
              </a:rPr>
              <a:t>a scrum is a way to restart the game after an interruption, where the forwards of each side come together in a tight formation and struggle to gain possession of the ball when it is tossed in among them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4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- a Lightweight </a:t>
            </a:r>
            <a:r>
              <a:rPr lang="en-US" sz="5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</a:t>
            </a:r>
            <a:r>
              <a:rPr lang="en-US" sz="54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rocess</a:t>
            </a:r>
            <a:endParaRPr 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1600200"/>
            <a:ext cx="9461500" cy="5080000"/>
          </a:xfrm>
        </p:spPr>
        <p:txBody>
          <a:bodyPr lIns="0" tIns="0" rIns="0" bIns="0"/>
          <a:lstStyle/>
          <a:p>
            <a:pPr marL="604838" indent="-388938" defTabSz="914400">
              <a:lnSpc>
                <a:spcPct val="90000"/>
              </a:lnSpc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400"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is a lightweight process for managing and controlling software and product development in rapidly changing environments.</a:t>
            </a:r>
          </a:p>
          <a:p>
            <a:pPr marL="604838" indent="-388938" defTabSz="914400">
              <a:lnSpc>
                <a:spcPct val="90000"/>
              </a:lnSpc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endParaRPr lang="en-US" sz="24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908050" lvl="1" indent="-349250" defTabSz="914400">
              <a:lnSpc>
                <a:spcPct val="90000"/>
              </a:lnSpc>
              <a:spcBef>
                <a:spcPts val="1800"/>
              </a:spcBef>
              <a:buSzPct val="150000"/>
              <a:buFont typeface="Lucida Grande" charset="0"/>
              <a:buChar char="•"/>
            </a:pPr>
            <a:r>
              <a:rPr lang="en-US" sz="2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Iterative, incremental process</a:t>
            </a:r>
            <a:endParaRPr lang="en-US" sz="28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908050" lvl="1" indent="-349250" defTabSz="914400">
              <a:lnSpc>
                <a:spcPct val="90000"/>
              </a:lnSpc>
              <a:spcBef>
                <a:spcPts val="1800"/>
              </a:spcBef>
              <a:buSzPct val="150000"/>
              <a:buFont typeface="Lucida Grande" charset="0"/>
              <a:buChar char="•"/>
            </a:pPr>
            <a:r>
              <a:rPr lang="en-US" sz="2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Team-based approach</a:t>
            </a:r>
            <a:endParaRPr lang="en-US" sz="28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908050" lvl="1" indent="-349250" defTabSz="914400">
              <a:lnSpc>
                <a:spcPct val="90000"/>
              </a:lnSpc>
              <a:spcBef>
                <a:spcPts val="1800"/>
              </a:spcBef>
              <a:buSzPct val="150000"/>
              <a:buFont typeface="Lucida Grande" charset="0"/>
              <a:buChar char="•"/>
            </a:pPr>
            <a:r>
              <a:rPr lang="en-US" sz="2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developing systems/ products with rapidly changing requirements</a:t>
            </a:r>
            <a:endParaRPr lang="en-US" sz="28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908050" lvl="1" indent="-349250" defTabSz="914400">
              <a:lnSpc>
                <a:spcPct val="90000"/>
              </a:lnSpc>
              <a:spcBef>
                <a:spcPts val="1800"/>
              </a:spcBef>
              <a:buSzPct val="150000"/>
              <a:buFont typeface="Lucida Grande" charset="0"/>
              <a:buChar char="•"/>
            </a:pPr>
            <a:r>
              <a:rPr lang="en-US" sz="2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Controls the chaos of conflicting interest and needs</a:t>
            </a:r>
            <a:endParaRPr lang="en-US" sz="28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908050" lvl="1" indent="-349250" defTabSz="914400">
              <a:lnSpc>
                <a:spcPct val="90000"/>
              </a:lnSpc>
              <a:spcBef>
                <a:spcPts val="1800"/>
              </a:spcBef>
              <a:buSzPct val="150000"/>
              <a:buFont typeface="Lucida Grande" charset="0"/>
              <a:buChar char="•"/>
            </a:pPr>
            <a:r>
              <a:rPr lang="en-US" sz="2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Improve communication and maximize cooperation</a:t>
            </a:r>
            <a:endParaRPr lang="en-US" sz="28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908050" lvl="1" indent="-349250" defTabSz="914400">
              <a:lnSpc>
                <a:spcPct val="90000"/>
              </a:lnSpc>
              <a:spcBef>
                <a:spcPts val="1800"/>
              </a:spcBef>
              <a:buSzPct val="150000"/>
              <a:buFont typeface="Lucida Grande" charset="0"/>
              <a:buChar char="•"/>
            </a:pPr>
            <a:r>
              <a:rPr lang="en-US" sz="2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Protecting the team form disruptions and impediments</a:t>
            </a:r>
            <a:endParaRPr lang="en-US" sz="28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908050" lvl="1" indent="-349250" defTabSz="914400">
              <a:lnSpc>
                <a:spcPct val="90000"/>
              </a:lnSpc>
              <a:spcBef>
                <a:spcPts val="1800"/>
              </a:spcBef>
              <a:buSzPct val="150000"/>
              <a:buFont typeface="Lucida Grande" charset="0"/>
              <a:buChar char="•"/>
            </a:pPr>
            <a:r>
              <a:rPr lang="en-US" sz="2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A way to maximize productivity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Characteristics</a:t>
            </a:r>
            <a:endParaRPr lang="en-US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1600200"/>
            <a:ext cx="9461500" cy="5080000"/>
          </a:xfrm>
        </p:spPr>
        <p:txBody>
          <a:bodyPr lIns="0" tIns="0" rIns="0" bIns="0"/>
          <a:lstStyle/>
          <a:p>
            <a:pPr marL="655638" indent="-401638" defTabSz="914400">
              <a:lnSpc>
                <a:spcPct val="90000"/>
              </a:lnSpc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900">
                <a:latin typeface="Gill Sans" charset="0"/>
                <a:ea typeface="Gill Sans" charset="0"/>
                <a:cs typeface="Gill Sans" charset="0"/>
                <a:sym typeface="Gill Sans" charset="0"/>
              </a:rPr>
              <a:t>Self-organizing teams</a:t>
            </a:r>
          </a:p>
          <a:p>
            <a:pPr marL="655638" indent="-401638" defTabSz="914400">
              <a:lnSpc>
                <a:spcPct val="90000"/>
              </a:lnSpc>
              <a:spcBef>
                <a:spcPts val="13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900">
                <a:latin typeface="Gill Sans" charset="0"/>
                <a:ea typeface="Gill Sans" charset="0"/>
                <a:cs typeface="Gill Sans" charset="0"/>
                <a:sym typeface="Gill Sans" charset="0"/>
              </a:rPr>
              <a:t>Product progresses in a series of month-long </a:t>
            </a:r>
            <a:r>
              <a:rPr lang="en-US" sz="29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“</a:t>
            </a:r>
            <a:r>
              <a:rPr lang="en-US" sz="2900">
                <a:latin typeface="Gill Sans" charset="0"/>
                <a:ea typeface="Gill Sans" charset="0"/>
                <a:cs typeface="Gill Sans" charset="0"/>
                <a:sym typeface="Gill Sans" charset="0"/>
              </a:rPr>
              <a:t>sprints</a:t>
            </a:r>
            <a:r>
              <a:rPr lang="en-US" sz="29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”</a:t>
            </a:r>
            <a:endParaRPr lang="en-US" sz="29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655638" indent="-401638" defTabSz="914400">
              <a:lnSpc>
                <a:spcPct val="90000"/>
              </a:lnSpc>
              <a:spcBef>
                <a:spcPts val="13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900">
                <a:latin typeface="Gill Sans" charset="0"/>
                <a:ea typeface="Gill Sans" charset="0"/>
                <a:cs typeface="Gill Sans" charset="0"/>
                <a:sym typeface="Gill Sans" charset="0"/>
              </a:rPr>
              <a:t>Requirements are captured as items in a list of </a:t>
            </a:r>
            <a:r>
              <a:rPr lang="en-US" sz="29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“</a:t>
            </a:r>
            <a:r>
              <a:rPr lang="en-US" sz="2900">
                <a:latin typeface="Gill Sans" charset="0"/>
                <a:ea typeface="Gill Sans" charset="0"/>
                <a:cs typeface="Gill Sans" charset="0"/>
                <a:sym typeface="Gill Sans" charset="0"/>
              </a:rPr>
              <a:t>product backlog</a:t>
            </a:r>
            <a:r>
              <a:rPr lang="en-US" sz="29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”</a:t>
            </a:r>
            <a:endParaRPr lang="en-US" sz="29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655638" indent="-401638" defTabSz="914400">
              <a:lnSpc>
                <a:spcPct val="90000"/>
              </a:lnSpc>
              <a:spcBef>
                <a:spcPts val="13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900">
                <a:latin typeface="Gill Sans" charset="0"/>
                <a:ea typeface="Gill Sans" charset="0"/>
                <a:cs typeface="Gill Sans" charset="0"/>
                <a:sym typeface="Gill Sans" charset="0"/>
              </a:rPr>
              <a:t>No specific engineering practices prescribed</a:t>
            </a:r>
          </a:p>
          <a:p>
            <a:pPr marL="655638" indent="-401638" defTabSz="914400">
              <a:lnSpc>
                <a:spcPct val="90000"/>
              </a:lnSpc>
              <a:spcBef>
                <a:spcPts val="13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900">
                <a:latin typeface="Gill Sans" charset="0"/>
                <a:ea typeface="Gill Sans" charset="0"/>
                <a:cs typeface="Gill Sans" charset="0"/>
                <a:sym typeface="Gill Sans" charset="0"/>
              </a:rPr>
              <a:t>Uses generative rules to create an agile environment for delivering projects</a:t>
            </a:r>
          </a:p>
          <a:p>
            <a:pPr marL="655638" indent="-401638" defTabSz="914400">
              <a:lnSpc>
                <a:spcPct val="90000"/>
              </a:lnSpc>
              <a:spcBef>
                <a:spcPts val="13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900">
                <a:latin typeface="Gill Sans" charset="0"/>
                <a:ea typeface="Gill Sans" charset="0"/>
                <a:cs typeface="Gill Sans" charset="0"/>
                <a:sym typeface="Gill Sans" charset="0"/>
              </a:rPr>
              <a:t>One of the </a:t>
            </a:r>
            <a:r>
              <a:rPr lang="en-US" sz="29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“</a:t>
            </a:r>
            <a:r>
              <a:rPr lang="en-US" sz="2900">
                <a:latin typeface="Gill Sans" charset="0"/>
                <a:ea typeface="Gill Sans" charset="0"/>
                <a:cs typeface="Gill Sans" charset="0"/>
                <a:sym typeface="Gill Sans" charset="0"/>
              </a:rPr>
              <a:t>agile processes</a:t>
            </a:r>
            <a:r>
              <a:rPr lang="en-US" sz="29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”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7" name="Group 1"/>
          <p:cNvGrpSpPr>
            <a:grpSpLocks/>
          </p:cNvGrpSpPr>
          <p:nvPr/>
        </p:nvGrpSpPr>
        <p:grpSpPr bwMode="auto">
          <a:xfrm>
            <a:off x="508000" y="339725"/>
            <a:ext cx="9147175" cy="7894638"/>
            <a:chOff x="-1" y="-1"/>
            <a:chExt cx="9147382" cy="7894892"/>
          </a:xfrm>
        </p:grpSpPr>
        <p:grpSp>
          <p:nvGrpSpPr>
            <p:cNvPr id="29698" name="Group 2"/>
            <p:cNvGrpSpPr>
              <a:grpSpLocks/>
            </p:cNvGrpSpPr>
            <p:nvPr/>
          </p:nvGrpSpPr>
          <p:grpSpPr bwMode="auto">
            <a:xfrm>
              <a:off x="618956" y="-1"/>
              <a:ext cx="7786908" cy="7894892"/>
              <a:chOff x="-1" y="-1"/>
              <a:chExt cx="7786909" cy="7894892"/>
            </a:xfrm>
          </p:grpSpPr>
          <p:sp>
            <p:nvSpPr>
              <p:cNvPr id="29699" name="AutoShape 3"/>
              <p:cNvSpPr>
                <a:spLocks/>
              </p:cNvSpPr>
              <p:nvPr/>
            </p:nvSpPr>
            <p:spPr bwMode="auto">
              <a:xfrm rot="1352418">
                <a:off x="943711" y="897769"/>
                <a:ext cx="5899485" cy="60993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799"/>
                    </a:moveTo>
                    <a:cubicBezTo>
                      <a:pt x="0" y="7935"/>
                      <a:pt x="1137" y="5188"/>
                      <a:pt x="3163" y="3163"/>
                    </a:cubicBezTo>
                    <a:cubicBezTo>
                      <a:pt x="5188" y="1137"/>
                      <a:pt x="7935" y="0"/>
                      <a:pt x="10800" y="0"/>
                    </a:cubicBezTo>
                    <a:cubicBezTo>
                      <a:pt x="13664" y="0"/>
                      <a:pt x="16411" y="1137"/>
                      <a:pt x="18436" y="3163"/>
                    </a:cubicBezTo>
                    <a:cubicBezTo>
                      <a:pt x="20462" y="5188"/>
                      <a:pt x="21599" y="7935"/>
                      <a:pt x="21599" y="10800"/>
                    </a:cubicBezTo>
                    <a:cubicBezTo>
                      <a:pt x="21599" y="13664"/>
                      <a:pt x="20462" y="16411"/>
                      <a:pt x="18436" y="18436"/>
                    </a:cubicBezTo>
                    <a:cubicBezTo>
                      <a:pt x="16411" y="20462"/>
                      <a:pt x="13664" y="21600"/>
                      <a:pt x="10799" y="21600"/>
                    </a:cubicBezTo>
                    <a:cubicBezTo>
                      <a:pt x="7935" y="21600"/>
                      <a:pt x="5188" y="20462"/>
                      <a:pt x="3163" y="18436"/>
                    </a:cubicBezTo>
                    <a:cubicBezTo>
                      <a:pt x="1137" y="16411"/>
                      <a:pt x="0" y="13664"/>
                      <a:pt x="0" y="10800"/>
                    </a:cubicBezTo>
                    <a:cubicBezTo>
                      <a:pt x="0" y="10799"/>
                      <a:pt x="0" y="10799"/>
                      <a:pt x="0" y="10799"/>
                    </a:cubicBezTo>
                    <a:close/>
                    <a:moveTo>
                      <a:pt x="5630" y="10799"/>
                    </a:moveTo>
                    <a:cubicBezTo>
                      <a:pt x="5630" y="13654"/>
                      <a:pt x="7945" y="15969"/>
                      <a:pt x="10799" y="15969"/>
                    </a:cubicBezTo>
                    <a:cubicBezTo>
                      <a:pt x="13654" y="15969"/>
                      <a:pt x="15969" y="13654"/>
                      <a:pt x="15969" y="10799"/>
                    </a:cubicBezTo>
                    <a:cubicBezTo>
                      <a:pt x="15969" y="7945"/>
                      <a:pt x="13654" y="5630"/>
                      <a:pt x="10799" y="5630"/>
                    </a:cubicBezTo>
                    <a:cubicBezTo>
                      <a:pt x="7945" y="5630"/>
                      <a:pt x="5630" y="7945"/>
                      <a:pt x="5630" y="10799"/>
                    </a:cubicBezTo>
                    <a:cubicBezTo>
                      <a:pt x="5630" y="10799"/>
                      <a:pt x="5630" y="10799"/>
                      <a:pt x="5630" y="10799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D3E7"/>
                  </a:gs>
                  <a:gs pos="100000">
                    <a:srgbClr val="FF99CC"/>
                  </a:gs>
                </a:gsLst>
                <a:lin ang="5400000"/>
              </a:gradFill>
              <a:ln>
                <a:noFill/>
              </a:ln>
              <a:effectLst>
                <a:outerShdw blurRad="38100" dist="23000" dir="5400000" algn="ctr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pPr algn="l"/>
                <a:endParaRPr lang="en-US" sz="2200" u="sng"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9700" name="AutoShape 4"/>
              <p:cNvSpPr>
                <a:spLocks/>
              </p:cNvSpPr>
              <p:nvPr/>
            </p:nvSpPr>
            <p:spPr bwMode="auto">
              <a:xfrm rot="6752418">
                <a:off x="5593224" y="4260397"/>
                <a:ext cx="460268" cy="1533842"/>
              </a:xfrm>
              <a:prstGeom prst="chevron">
                <a:avLst>
                  <a:gd name="adj" fmla="val 60713"/>
                </a:avLst>
              </a:prstGeom>
              <a:gradFill rotWithShape="0">
                <a:gsLst>
                  <a:gs pos="0">
                    <a:srgbClr val="A0A0F0"/>
                  </a:gs>
                  <a:gs pos="100000">
                    <a:srgbClr val="2424A8"/>
                  </a:gs>
                </a:gsLst>
                <a:lin ang="5400000"/>
              </a:gradFill>
              <a:ln>
                <a:noFill/>
              </a:ln>
              <a:effectLst>
                <a:outerShdw blurRad="38100" dist="23000" dir="5400000" algn="ctr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pPr algn="l"/>
                <a:endParaRPr lang="en-US" sz="2200" u="sng"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9701" name="AutoShape 5"/>
              <p:cNvSpPr>
                <a:spLocks/>
              </p:cNvSpPr>
              <p:nvPr/>
            </p:nvSpPr>
            <p:spPr bwMode="auto">
              <a:xfrm rot="12152418">
                <a:off x="2652575" y="5205060"/>
                <a:ext cx="445186" cy="1585806"/>
              </a:xfrm>
              <a:prstGeom prst="chevron">
                <a:avLst>
                  <a:gd name="adj" fmla="val 60713"/>
                </a:avLst>
              </a:prstGeom>
              <a:gradFill rotWithShape="0">
                <a:gsLst>
                  <a:gs pos="0">
                    <a:srgbClr val="A0A0F0"/>
                  </a:gs>
                  <a:gs pos="100000">
                    <a:srgbClr val="2424A8"/>
                  </a:gs>
                </a:gsLst>
                <a:lin ang="5400000"/>
              </a:gradFill>
              <a:ln>
                <a:noFill/>
              </a:ln>
              <a:effectLst>
                <a:outerShdw blurRad="38100" dist="23000" dir="5400000" algn="ctr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pPr algn="l"/>
                <a:endParaRPr lang="en-US" sz="2200" u="sng"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9702" name="AutoShape 6"/>
              <p:cNvSpPr>
                <a:spLocks/>
              </p:cNvSpPr>
              <p:nvPr/>
            </p:nvSpPr>
            <p:spPr bwMode="auto">
              <a:xfrm rot="6752418" flipH="1">
                <a:off x="1712543" y="2215308"/>
                <a:ext cx="460268" cy="1533842"/>
              </a:xfrm>
              <a:prstGeom prst="chevron">
                <a:avLst>
                  <a:gd name="adj" fmla="val 60713"/>
                </a:avLst>
              </a:prstGeom>
              <a:gradFill rotWithShape="0">
                <a:gsLst>
                  <a:gs pos="0">
                    <a:srgbClr val="A0A0F0"/>
                  </a:gs>
                  <a:gs pos="100000">
                    <a:srgbClr val="2424A8"/>
                  </a:gs>
                </a:gsLst>
                <a:lin ang="5400000"/>
              </a:gradFill>
              <a:ln>
                <a:noFill/>
              </a:ln>
              <a:effectLst>
                <a:outerShdw blurRad="38100" dist="23000" dir="5400000" algn="ctr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pPr algn="l"/>
                <a:endParaRPr lang="en-US" sz="2200" u="sng"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9703" name="AutoShape 7"/>
              <p:cNvSpPr>
                <a:spLocks/>
              </p:cNvSpPr>
              <p:nvPr/>
            </p:nvSpPr>
            <p:spPr bwMode="auto">
              <a:xfrm rot="12152418" flipH="1">
                <a:off x="4688538" y="1163215"/>
                <a:ext cx="445186" cy="1585806"/>
              </a:xfrm>
              <a:prstGeom prst="chevron">
                <a:avLst>
                  <a:gd name="adj" fmla="val 60713"/>
                </a:avLst>
              </a:prstGeom>
              <a:gradFill rotWithShape="0">
                <a:gsLst>
                  <a:gs pos="0">
                    <a:srgbClr val="A0A0F0"/>
                  </a:gs>
                  <a:gs pos="100000">
                    <a:srgbClr val="2424A8"/>
                  </a:gs>
                </a:gsLst>
                <a:lin ang="5400000"/>
              </a:gradFill>
              <a:ln>
                <a:noFill/>
              </a:ln>
              <a:effectLst>
                <a:outerShdw blurRad="38100" dist="23000" dir="5400000" algn="ctr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pPr algn="l"/>
                <a:endParaRPr lang="en-US" sz="2200" u="sng"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29704" name="Group 8"/>
            <p:cNvGrpSpPr>
              <a:grpSpLocks/>
            </p:cNvGrpSpPr>
            <p:nvPr/>
          </p:nvGrpSpPr>
          <p:grpSpPr bwMode="auto">
            <a:xfrm>
              <a:off x="81643" y="3493868"/>
              <a:ext cx="1877812" cy="1243416"/>
              <a:chOff x="0" y="0"/>
              <a:chExt cx="1877811" cy="1243415"/>
            </a:xfrm>
          </p:grpSpPr>
          <p:sp>
            <p:nvSpPr>
              <p:cNvPr id="29705" name="AutoShape 9"/>
              <p:cNvSpPr>
                <a:spLocks/>
              </p:cNvSpPr>
              <p:nvPr/>
            </p:nvSpPr>
            <p:spPr bwMode="auto">
              <a:xfrm>
                <a:off x="0" y="0"/>
                <a:ext cx="1877811" cy="1243415"/>
              </a:xfrm>
              <a:prstGeom prst="chevron">
                <a:avLst>
                  <a:gd name="adj" fmla="val 23331"/>
                </a:avLst>
              </a:prstGeom>
              <a:gradFill rotWithShape="0">
                <a:gsLst>
                  <a:gs pos="0">
                    <a:srgbClr val="FFD3E7"/>
                  </a:gs>
                  <a:gs pos="100000">
                    <a:srgbClr val="FF99CC"/>
                  </a:gs>
                </a:gsLst>
                <a:lin ang="5400000"/>
              </a:gradFill>
              <a:ln>
                <a:noFill/>
              </a:ln>
              <a:effectLst>
                <a:outerShdw blurRad="38100" dist="23000" dir="5400000" algn="ctr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9706" name="AutoShape 10"/>
              <p:cNvSpPr>
                <a:spLocks/>
              </p:cNvSpPr>
              <p:nvPr/>
            </p:nvSpPr>
            <p:spPr bwMode="auto">
              <a:xfrm>
                <a:off x="290125" y="316907"/>
                <a:ext cx="1297560" cy="609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1014413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algn="ctr" defTabSz="1014413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r>
                  <a:rPr lang="en-US" sz="1700"/>
                  <a:t>Project Initiation</a:t>
                </a:r>
                <a:endParaRPr lang="en-US"/>
              </a:p>
            </p:txBody>
          </p:sp>
        </p:grpSp>
        <p:sp>
          <p:nvSpPr>
            <p:cNvPr id="29707" name="AutoShape 11"/>
            <p:cNvSpPr>
              <a:spLocks/>
            </p:cNvSpPr>
            <p:nvPr/>
          </p:nvSpPr>
          <p:spPr bwMode="auto">
            <a:xfrm rot="10800000" flipH="1">
              <a:off x="1551234" y="3493868"/>
              <a:ext cx="411481" cy="1243416"/>
            </a:xfrm>
            <a:prstGeom prst="chevron">
              <a:avLst>
                <a:gd name="adj" fmla="val 60713"/>
              </a:avLst>
            </a:prstGeom>
            <a:gradFill rotWithShape="0">
              <a:gsLst>
                <a:gs pos="0">
                  <a:srgbClr val="A0A0F0"/>
                </a:gs>
                <a:gs pos="100000">
                  <a:srgbClr val="2424A8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2200" u="sng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sp>
          <p:nvSpPr>
            <p:cNvPr id="29708" name="AutoShape 12"/>
            <p:cNvSpPr>
              <a:spLocks/>
            </p:cNvSpPr>
            <p:nvPr/>
          </p:nvSpPr>
          <p:spPr bwMode="auto">
            <a:xfrm rot="10800000" flipH="1">
              <a:off x="0" y="3493868"/>
              <a:ext cx="411481" cy="1243416"/>
            </a:xfrm>
            <a:prstGeom prst="chevron">
              <a:avLst>
                <a:gd name="adj" fmla="val 60713"/>
              </a:avLst>
            </a:prstGeom>
            <a:gradFill rotWithShape="0">
              <a:gsLst>
                <a:gs pos="0">
                  <a:srgbClr val="A0A0F0"/>
                </a:gs>
                <a:gs pos="100000">
                  <a:srgbClr val="2424A8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2200" u="sng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grpSp>
          <p:nvGrpSpPr>
            <p:cNvPr id="29709" name="Group 13"/>
            <p:cNvGrpSpPr>
              <a:grpSpLocks/>
            </p:cNvGrpSpPr>
            <p:nvPr/>
          </p:nvGrpSpPr>
          <p:grpSpPr bwMode="auto">
            <a:xfrm>
              <a:off x="7266309" y="3410974"/>
              <a:ext cx="1877812" cy="1243416"/>
              <a:chOff x="0" y="0"/>
              <a:chExt cx="1877811" cy="1243415"/>
            </a:xfrm>
          </p:grpSpPr>
          <p:sp>
            <p:nvSpPr>
              <p:cNvPr id="29710" name="AutoShape 14"/>
              <p:cNvSpPr>
                <a:spLocks/>
              </p:cNvSpPr>
              <p:nvPr/>
            </p:nvSpPr>
            <p:spPr bwMode="auto">
              <a:xfrm>
                <a:off x="0" y="0"/>
                <a:ext cx="1877811" cy="1243415"/>
              </a:xfrm>
              <a:prstGeom prst="chevron">
                <a:avLst>
                  <a:gd name="adj" fmla="val 23331"/>
                </a:avLst>
              </a:prstGeom>
              <a:gradFill rotWithShape="0">
                <a:gsLst>
                  <a:gs pos="0">
                    <a:srgbClr val="FFD3E7"/>
                  </a:gs>
                  <a:gs pos="100000">
                    <a:srgbClr val="FF99CC"/>
                  </a:gs>
                </a:gsLst>
                <a:lin ang="5400000"/>
              </a:gradFill>
              <a:ln>
                <a:noFill/>
              </a:ln>
              <a:effectLst>
                <a:outerShdw blurRad="38100" dist="23000" dir="5400000" algn="ctr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9711" name="AutoShape 15"/>
              <p:cNvSpPr>
                <a:spLocks/>
              </p:cNvSpPr>
              <p:nvPr/>
            </p:nvSpPr>
            <p:spPr bwMode="auto">
              <a:xfrm>
                <a:off x="290125" y="316907"/>
                <a:ext cx="1297560" cy="609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r>
                  <a:rPr lang="en-US" sz="1700"/>
                  <a:t>Product Increment</a:t>
                </a:r>
                <a:endParaRPr lang="en-US"/>
              </a:p>
            </p:txBody>
          </p:sp>
        </p:grpSp>
        <p:sp>
          <p:nvSpPr>
            <p:cNvPr id="29712" name="AutoShape 16"/>
            <p:cNvSpPr>
              <a:spLocks/>
            </p:cNvSpPr>
            <p:nvPr/>
          </p:nvSpPr>
          <p:spPr bwMode="auto">
            <a:xfrm rot="10800000" flipH="1">
              <a:off x="8735900" y="3410974"/>
              <a:ext cx="411481" cy="1243416"/>
            </a:xfrm>
            <a:prstGeom prst="chevron">
              <a:avLst>
                <a:gd name="adj" fmla="val 60713"/>
              </a:avLst>
            </a:prstGeom>
            <a:gradFill rotWithShape="0">
              <a:gsLst>
                <a:gs pos="0">
                  <a:srgbClr val="A0A0F0"/>
                </a:gs>
                <a:gs pos="100000">
                  <a:srgbClr val="2424A8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2200" u="sng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sp>
          <p:nvSpPr>
            <p:cNvPr id="29713" name="AutoShape 17"/>
            <p:cNvSpPr>
              <a:spLocks/>
            </p:cNvSpPr>
            <p:nvPr/>
          </p:nvSpPr>
          <p:spPr bwMode="auto">
            <a:xfrm rot="10800000" flipH="1">
              <a:off x="7184666" y="3410974"/>
              <a:ext cx="411481" cy="1243416"/>
            </a:xfrm>
            <a:prstGeom prst="chevron">
              <a:avLst>
                <a:gd name="adj" fmla="val 60713"/>
              </a:avLst>
            </a:prstGeom>
            <a:gradFill rotWithShape="0">
              <a:gsLst>
                <a:gs pos="0">
                  <a:srgbClr val="A0A0F0"/>
                </a:gs>
                <a:gs pos="100000">
                  <a:srgbClr val="2424A8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2200" u="sng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sp>
          <p:nvSpPr>
            <p:cNvPr id="29714" name="AutoShape 18"/>
            <p:cNvSpPr>
              <a:spLocks/>
            </p:cNvSpPr>
            <p:nvPr/>
          </p:nvSpPr>
          <p:spPr bwMode="auto">
            <a:xfrm>
              <a:off x="1877810" y="4488600"/>
              <a:ext cx="1306303" cy="5994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r>
                <a:rPr lang="en-US" sz="1700"/>
                <a:t>Sprint</a:t>
              </a:r>
            </a:p>
            <a:p>
              <a:r>
                <a:rPr lang="en-US" sz="1700"/>
                <a:t>Planning</a:t>
              </a:r>
              <a:endParaRPr lang="en-US"/>
            </a:p>
          </p:txBody>
        </p:sp>
        <p:sp>
          <p:nvSpPr>
            <p:cNvPr id="29715" name="AutoShape 19"/>
            <p:cNvSpPr>
              <a:spLocks/>
            </p:cNvSpPr>
            <p:nvPr/>
          </p:nvSpPr>
          <p:spPr bwMode="auto">
            <a:xfrm>
              <a:off x="3184113" y="1835982"/>
              <a:ext cx="1306303" cy="3454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r>
                <a:rPr lang="en-US" sz="1700"/>
                <a:t>Sprint</a:t>
              </a:r>
              <a:endParaRPr lang="en-US"/>
            </a:p>
          </p:txBody>
        </p:sp>
        <p:sp>
          <p:nvSpPr>
            <p:cNvPr id="29716" name="AutoShape 20"/>
            <p:cNvSpPr>
              <a:spLocks/>
            </p:cNvSpPr>
            <p:nvPr/>
          </p:nvSpPr>
          <p:spPr bwMode="auto">
            <a:xfrm>
              <a:off x="5960007" y="3371016"/>
              <a:ext cx="1306303" cy="5994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r>
                <a:rPr lang="en-US" sz="1700"/>
                <a:t>Sprint</a:t>
              </a:r>
            </a:p>
            <a:p>
              <a:r>
                <a:rPr lang="en-US" sz="1700"/>
                <a:t>Review</a:t>
              </a:r>
              <a:endParaRPr lang="en-US"/>
            </a:p>
          </p:txBody>
        </p:sp>
        <p:sp>
          <p:nvSpPr>
            <p:cNvPr id="29717" name="AutoShape 21"/>
            <p:cNvSpPr>
              <a:spLocks/>
            </p:cNvSpPr>
            <p:nvPr/>
          </p:nvSpPr>
          <p:spPr bwMode="auto">
            <a:xfrm>
              <a:off x="4082196" y="5897804"/>
              <a:ext cx="1877811" cy="5994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r>
                <a:rPr lang="en-US" sz="1700"/>
                <a:t>Sprint</a:t>
              </a:r>
            </a:p>
            <a:p>
              <a:r>
                <a:rPr lang="en-US" sz="1700"/>
                <a:t>Retrospective</a:t>
              </a:r>
              <a:endParaRPr lang="en-US"/>
            </a:p>
          </p:txBody>
        </p:sp>
        <p:pic>
          <p:nvPicPr>
            <p:cNvPr id="29718" name="Picture 22" descr="C:\Sync\Images\Microsoft Clip Organizer\j0431573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6173" y="2996502"/>
              <a:ext cx="717787" cy="7336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9719" name="Picture 23" descr="C:\Sync\Images\Microsoft Clip Organizer\j043392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60" y="4737283"/>
              <a:ext cx="1229763" cy="1248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9720" name="Picture 24" descr="C:\Sync\Images\Microsoft Clip Organizer\j043390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151" y="3162291"/>
              <a:ext cx="688872" cy="699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9721" name="Picture 25" descr="C:\Sync\Images\Microsoft Clip Organizer\j043394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65757" y="592567"/>
              <a:ext cx="1224660" cy="1243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9722" name="Picture 26" descr="C:\Sync\Images\Microsoft Clip Organizer\j0434929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1098" y="3576762"/>
              <a:ext cx="886178" cy="8997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9723" name="Picture 27" descr="C:\Sync\Images\Microsoft Clip Organizer\j0434843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1650" y="2250453"/>
              <a:ext cx="925299" cy="939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29724" name="AutoShape 28"/>
          <p:cNvSpPr>
            <a:spLocks/>
          </p:cNvSpPr>
          <p:nvPr/>
        </p:nvSpPr>
        <p:spPr bwMode="auto">
          <a:xfrm>
            <a:off x="-58738" y="119063"/>
            <a:ext cx="10158413" cy="8778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sz="5400">
                <a:solidFill>
                  <a:srgbClr val="C00000"/>
                </a:solidFill>
              </a:rPr>
              <a:t>Scrum Process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 descr="scrum-summary-fanc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10"/>
          <a:stretch>
            <a:fillRect/>
          </a:stretch>
        </p:blipFill>
        <p:spPr bwMode="auto">
          <a:xfrm>
            <a:off x="1366838" y="1504950"/>
            <a:ext cx="7412037" cy="562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Process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Process</a:t>
            </a:r>
            <a:endParaRPr lang="en-US"/>
          </a:p>
        </p:txBody>
      </p:sp>
      <p:pic>
        <p:nvPicPr>
          <p:cNvPr id="32770" name="Picture 2" descr="image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9"/>
          <a:stretch>
            <a:fillRect/>
          </a:stretch>
        </p:blipFill>
        <p:spPr bwMode="auto">
          <a:xfrm>
            <a:off x="165100" y="1592263"/>
            <a:ext cx="9804400" cy="430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Process</a:t>
            </a:r>
            <a:endParaRPr lang="en-US"/>
          </a:p>
        </p:txBody>
      </p:sp>
      <p:pic>
        <p:nvPicPr>
          <p:cNvPr id="33794" name="Picture 2" descr="image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"/>
          <a:stretch>
            <a:fillRect/>
          </a:stretch>
        </p:blipFill>
        <p:spPr bwMode="auto">
          <a:xfrm>
            <a:off x="1479550" y="1970088"/>
            <a:ext cx="7564438" cy="433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 lIns="0" tIns="0" rIns="0" bIns="0"/>
          <a:lstStyle/>
          <a:p>
            <a:pPr algn="ctr" defTabSz="914400"/>
            <a:r>
              <a:rPr lang="en-US" sz="64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Process</a:t>
            </a:r>
            <a:endParaRPr lang="en-US"/>
          </a:p>
        </p:txBody>
      </p:sp>
      <p:grpSp>
        <p:nvGrpSpPr>
          <p:cNvPr id="34818" name="Group 2"/>
          <p:cNvGrpSpPr>
            <a:grpSpLocks/>
          </p:cNvGrpSpPr>
          <p:nvPr/>
        </p:nvGrpSpPr>
        <p:grpSpPr bwMode="auto">
          <a:xfrm>
            <a:off x="808038" y="1649413"/>
            <a:ext cx="8361362" cy="5407025"/>
            <a:chOff x="0" y="0"/>
            <a:chExt cx="8360834" cy="5408084"/>
          </a:xfrm>
        </p:grpSpPr>
        <p:pic>
          <p:nvPicPr>
            <p:cNvPr id="34819" name="Picture 3" descr="image23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360834" cy="54080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4820" name="AutoShape 4"/>
            <p:cNvSpPr>
              <a:spLocks/>
            </p:cNvSpPr>
            <p:nvPr/>
          </p:nvSpPr>
          <p:spPr bwMode="auto">
            <a:xfrm>
              <a:off x="400402" y="319263"/>
              <a:ext cx="2705806" cy="45684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90075" cy="1463675"/>
          </a:xfrm>
        </p:spPr>
        <p:txBody>
          <a:bodyPr lIns="0" tIns="0" rIns="0" bIns="0"/>
          <a:lstStyle/>
          <a:p>
            <a:pPr defTabSz="904875"/>
            <a:r>
              <a:rPr lang="en-US" sz="51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Iterative and Incremental </a:t>
            </a:r>
            <a:r>
              <a:rPr lang="en-US" sz="5100">
                <a:solidFill>
                  <a:srgbClr val="E21826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</a:t>
            </a:r>
            <a:r>
              <a:rPr lang="en-US" sz="51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pproach</a:t>
            </a:r>
            <a:endParaRPr lang="en-US"/>
          </a:p>
        </p:txBody>
      </p:sp>
      <p:pic>
        <p:nvPicPr>
          <p:cNvPr id="35842" name="Picture 2" descr="image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/>
          <a:stretch>
            <a:fillRect/>
          </a:stretch>
        </p:blipFill>
        <p:spPr bwMode="auto">
          <a:xfrm>
            <a:off x="1119188" y="2297113"/>
            <a:ext cx="8207375" cy="323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2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We</a:t>
            </a:r>
            <a:r>
              <a:rPr lang="en-US" sz="5200">
                <a:solidFill>
                  <a:srgbClr val="E21826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’</a:t>
            </a:r>
            <a:r>
              <a:rPr lang="en-US" sz="52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re </a:t>
            </a:r>
            <a:r>
              <a:rPr lang="en-US" sz="5200">
                <a:solidFill>
                  <a:srgbClr val="E21826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</a:t>
            </a:r>
            <a:r>
              <a:rPr lang="en-US" sz="52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osing the </a:t>
            </a:r>
            <a:r>
              <a:rPr lang="en-US" sz="5200">
                <a:solidFill>
                  <a:srgbClr val="E21826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</a:t>
            </a:r>
            <a:r>
              <a:rPr lang="en-US" sz="52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elay </a:t>
            </a:r>
            <a:r>
              <a:rPr lang="en-US" sz="5200">
                <a:solidFill>
                  <a:srgbClr val="E21826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</a:t>
            </a:r>
            <a:r>
              <a:rPr lang="en-US" sz="52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ace</a:t>
            </a:r>
            <a:endParaRPr lang="en-US"/>
          </a:p>
        </p:txBody>
      </p:sp>
      <p:grpSp>
        <p:nvGrpSpPr>
          <p:cNvPr id="18434" name="Group 2"/>
          <p:cNvGrpSpPr>
            <a:grpSpLocks/>
          </p:cNvGrpSpPr>
          <p:nvPr/>
        </p:nvGrpSpPr>
        <p:grpSpPr bwMode="auto">
          <a:xfrm>
            <a:off x="2062991" y="1289720"/>
            <a:ext cx="7772400" cy="4254500"/>
            <a:chOff x="0" y="0"/>
            <a:chExt cx="7772400" cy="4254500"/>
          </a:xfrm>
        </p:grpSpPr>
        <p:sp>
          <p:nvSpPr>
            <p:cNvPr id="18435" name="AutoShape 3" descr="image3.png"/>
            <p:cNvSpPr>
              <a:spLocks/>
            </p:cNvSpPr>
            <p:nvPr/>
          </p:nvSpPr>
          <p:spPr bwMode="auto">
            <a:xfrm>
              <a:off x="0" y="0"/>
              <a:ext cx="7772400" cy="4254500"/>
            </a:xfrm>
            <a:prstGeom prst="roundRect">
              <a:avLst>
                <a:gd name="adj" fmla="val 7162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8436" name="Group 4"/>
            <p:cNvGrpSpPr>
              <a:grpSpLocks/>
            </p:cNvGrpSpPr>
            <p:nvPr/>
          </p:nvGrpSpPr>
          <p:grpSpPr bwMode="auto">
            <a:xfrm>
              <a:off x="3073400" y="3403600"/>
              <a:ext cx="4203700" cy="838200"/>
              <a:chOff x="0" y="0"/>
              <a:chExt cx="4203700" cy="838200"/>
            </a:xfrm>
          </p:grpSpPr>
          <p:sp>
            <p:nvSpPr>
              <p:cNvPr id="18437" name="AutoShape 5"/>
              <p:cNvSpPr>
                <a:spLocks/>
              </p:cNvSpPr>
              <p:nvPr/>
            </p:nvSpPr>
            <p:spPr bwMode="auto">
              <a:xfrm>
                <a:off x="0" y="0"/>
                <a:ext cx="4203700" cy="838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l"/>
                <a:endParaRPr 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438" name="AutoShape 6"/>
              <p:cNvSpPr>
                <a:spLocks/>
              </p:cNvSpPr>
              <p:nvPr/>
            </p:nvSpPr>
            <p:spPr bwMode="auto">
              <a:xfrm>
                <a:off x="0" y="57050"/>
                <a:ext cx="4203700" cy="7241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marL="165100"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algn="ctr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algn="ctr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algn="ctr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algn="ctr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pPr algn="l"/>
                <a:r>
                  <a:rPr lang="en-US" sz="1600"/>
                  <a:t>Hirotaka Takeuchi and Ikujiro Nonaka, “The New New Product Development Game”,  </a:t>
                </a:r>
                <a:r>
                  <a:rPr lang="en-US" sz="1600" i="1"/>
                  <a:t>Harvard Business Review</a:t>
                </a:r>
                <a:r>
                  <a:rPr lang="en-US" sz="1600"/>
                  <a:t>,</a:t>
                </a:r>
                <a:r>
                  <a:rPr lang="en-US" sz="16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 </a:t>
                </a:r>
                <a:r>
                  <a:rPr lang="en-US" sz="1600"/>
                  <a:t>January 1986.</a:t>
                </a:r>
                <a:endParaRPr lang="en-US"/>
              </a:p>
            </p:txBody>
          </p:sp>
        </p:grpSp>
        <p:sp>
          <p:nvSpPr>
            <p:cNvPr id="18439" name="AutoShape 7"/>
            <p:cNvSpPr>
              <a:spLocks/>
            </p:cNvSpPr>
            <p:nvPr/>
          </p:nvSpPr>
          <p:spPr bwMode="auto">
            <a:xfrm rot="10800000">
              <a:off x="7264399" y="3784600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440" name="AutoShape 8"/>
            <p:cNvSpPr>
              <a:spLocks/>
            </p:cNvSpPr>
            <p:nvPr/>
          </p:nvSpPr>
          <p:spPr bwMode="auto">
            <a:xfrm>
              <a:off x="2590799" y="3403599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441" name="AutoShape 9"/>
            <p:cNvSpPr>
              <a:spLocks/>
            </p:cNvSpPr>
            <p:nvPr/>
          </p:nvSpPr>
          <p:spPr bwMode="auto">
            <a:xfrm>
              <a:off x="7264400" y="3403600"/>
              <a:ext cx="495300" cy="393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442" name="AutoShape 10"/>
            <p:cNvSpPr>
              <a:spLocks/>
            </p:cNvSpPr>
            <p:nvPr/>
          </p:nvSpPr>
          <p:spPr bwMode="auto">
            <a:xfrm>
              <a:off x="2590800" y="3848100"/>
              <a:ext cx="495300" cy="393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443" name="AutoShape 11"/>
            <p:cNvSpPr>
              <a:spLocks/>
            </p:cNvSpPr>
            <p:nvPr/>
          </p:nvSpPr>
          <p:spPr bwMode="auto">
            <a:xfrm>
              <a:off x="101600" y="63500"/>
              <a:ext cx="7124700" cy="243327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/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“</a:t>
              </a:r>
              <a:r>
                <a:rPr lang="en-US" sz="2600">
                  <a:solidFill>
                    <a:srgbClr val="FFFFFF"/>
                  </a:solidFill>
                </a:rPr>
                <a:t>The… </a:t>
              </a: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‘</a:t>
              </a:r>
              <a:r>
                <a:rPr lang="en-US" sz="2600">
                  <a:solidFill>
                    <a:srgbClr val="FFFFFF"/>
                  </a:solidFill>
                </a:rPr>
                <a:t>relay race</a:t>
              </a: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’</a:t>
              </a:r>
              <a:r>
                <a:rPr lang="en-US" sz="2600">
                  <a:solidFill>
                    <a:srgbClr val="FFFFFF"/>
                  </a:solidFill>
                </a:rPr>
                <a:t> approach to product development…may conflict with the goals of maximum speed and flexibility. Instead a holistic or </a:t>
              </a: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‘</a:t>
              </a:r>
              <a:r>
                <a:rPr lang="en-US" sz="2600">
                  <a:solidFill>
                    <a:srgbClr val="FFFFFF"/>
                  </a:solidFill>
                </a:rPr>
                <a:t>rugby</a:t>
              </a: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’</a:t>
              </a:r>
              <a:r>
                <a:rPr lang="en-US" sz="2600">
                  <a:solidFill>
                    <a:srgbClr val="FFFFFF"/>
                  </a:solidFill>
                </a:rPr>
                <a:t> approach—where a team tries to go the distance as a unit, passing the ball back and forth—may better serve today</a:t>
              </a: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’</a:t>
              </a:r>
              <a:r>
                <a:rPr lang="en-US" sz="2600">
                  <a:solidFill>
                    <a:srgbClr val="FFFFFF"/>
                  </a:solidFill>
                </a:rPr>
                <a:t>s competitive requirements.</a:t>
              </a: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”</a:t>
              </a:r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75544" y="5652840"/>
            <a:ext cx="8110545" cy="1777330"/>
            <a:chOff x="677334" y="3302000"/>
            <a:chExt cx="8551333" cy="2095500"/>
          </a:xfrm>
        </p:grpSpPr>
        <p:pic>
          <p:nvPicPr>
            <p:cNvPr id="14" name="Picture 2" descr="http://d.yimg.com/eur.yimg.com/ng/sp/empics/508128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34" y="3302000"/>
              <a:ext cx="3046237" cy="20760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5" name="AutoShape 3"/>
            <p:cNvSpPr>
              <a:spLocks/>
            </p:cNvSpPr>
            <p:nvPr/>
          </p:nvSpPr>
          <p:spPr bwMode="auto">
            <a:xfrm>
              <a:off x="4487333" y="4148667"/>
              <a:ext cx="1086556" cy="537987"/>
            </a:xfrm>
            <a:prstGeom prst="rightArrow">
              <a:avLst>
                <a:gd name="adj1" fmla="val 50000"/>
                <a:gd name="adj2" fmla="val 49996"/>
              </a:avLst>
            </a:prstGeom>
            <a:solidFill>
              <a:srgbClr val="4F81BD"/>
            </a:solidFill>
            <a:ln w="25400" cap="flat" cmpd="sng">
              <a:solidFill>
                <a:srgbClr val="385D8A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sz="3556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pic>
          <p:nvPicPr>
            <p:cNvPr id="16" name="Picture 4" descr="http://www.sports-corporate.co.uk/uploads/sports_pics/rugby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4667" y="3302000"/>
              <a:ext cx="2794000" cy="2095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Sprints</a:t>
            </a:r>
            <a:endParaRPr lang="en-US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1600200"/>
            <a:ext cx="9461500" cy="5080000"/>
          </a:xfrm>
        </p:spPr>
        <p:txBody>
          <a:bodyPr lIns="0" tIns="0" rIns="0" bIns="0"/>
          <a:lstStyle/>
          <a:p>
            <a:pPr marL="6985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projects make progress in a series of 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“</a:t>
            </a: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sprints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”</a:t>
            </a:r>
          </a:p>
          <a:p>
            <a:pPr marL="6985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Typical duration is 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–4 weeks or a calendar month at most</a:t>
            </a:r>
          </a:p>
          <a:p>
            <a:pPr marL="6985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A constant duration leads to a better rhythm</a:t>
            </a:r>
          </a:p>
          <a:p>
            <a:pPr marL="6985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Product is designed, coded, and tested during the sprint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No </a:t>
            </a:r>
            <a:r>
              <a:rPr lang="en-US" sz="5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</a:t>
            </a:r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hanges </a:t>
            </a:r>
            <a:r>
              <a:rPr lang="en-US" sz="5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</a:t>
            </a:r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uring a </a:t>
            </a:r>
            <a:r>
              <a:rPr lang="en-US" sz="5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</a:t>
            </a:r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print</a:t>
            </a:r>
            <a:endParaRPr lang="en-US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5410200"/>
            <a:ext cx="9461500" cy="1270000"/>
          </a:xfrm>
        </p:spPr>
        <p:txBody>
          <a:bodyPr lIns="0" tIns="0" rIns="0" bIns="0"/>
          <a:lstStyle/>
          <a:p>
            <a:pPr marL="6985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Plan sprint durations around how long you can commit to keeping change out of the sprint</a:t>
            </a:r>
            <a:endParaRPr lang="en-US"/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2794000" y="1881188"/>
            <a:ext cx="3975100" cy="3060700"/>
            <a:chOff x="0" y="0"/>
            <a:chExt cx="3975100" cy="3060700"/>
          </a:xfrm>
        </p:grpSpPr>
        <p:pic>
          <p:nvPicPr>
            <p:cNvPr id="37892" name="Picture 4" descr="image25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975100" cy="306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7893" name="AutoShape 5"/>
            <p:cNvSpPr>
              <a:spLocks/>
            </p:cNvSpPr>
            <p:nvPr/>
          </p:nvSpPr>
          <p:spPr bwMode="auto">
            <a:xfrm>
              <a:off x="355600" y="403434"/>
              <a:ext cx="3263900" cy="22363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7894" name="Group 6"/>
          <p:cNvGrpSpPr>
            <a:grpSpLocks/>
          </p:cNvGrpSpPr>
          <p:nvPr/>
        </p:nvGrpSpPr>
        <p:grpSpPr bwMode="auto">
          <a:xfrm>
            <a:off x="3754438" y="2324100"/>
            <a:ext cx="2060575" cy="2171700"/>
            <a:chOff x="0" y="0"/>
            <a:chExt cx="2062162" cy="2171700"/>
          </a:xfrm>
        </p:grpSpPr>
        <p:pic>
          <p:nvPicPr>
            <p:cNvPr id="37895" name="Picture 7" descr="image2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42912"/>
              <a:ext cx="2062162" cy="1728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7896" name="Picture 8" descr="image27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94" y="0"/>
              <a:ext cx="989776" cy="793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37897" name="Group 9"/>
          <p:cNvGrpSpPr>
            <a:grpSpLocks/>
          </p:cNvGrpSpPr>
          <p:nvPr/>
        </p:nvGrpSpPr>
        <p:grpSpPr bwMode="auto">
          <a:xfrm>
            <a:off x="1217613" y="1751013"/>
            <a:ext cx="1495425" cy="1117600"/>
            <a:chOff x="-1" y="-1"/>
            <a:chExt cx="1493839" cy="1116014"/>
          </a:xfrm>
        </p:grpSpPr>
        <p:sp>
          <p:nvSpPr>
            <p:cNvPr id="37898" name="AutoShape 10"/>
            <p:cNvSpPr>
              <a:spLocks/>
            </p:cNvSpPr>
            <p:nvPr/>
          </p:nvSpPr>
          <p:spPr bwMode="auto">
            <a:xfrm>
              <a:off x="-1" y="-1"/>
              <a:ext cx="1493839" cy="11160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8472" y="0"/>
                  </a:moveTo>
                  <a:lnTo>
                    <a:pt x="12859" y="6080"/>
                  </a:lnTo>
                  <a:lnTo>
                    <a:pt x="11049" y="6797"/>
                  </a:lnTo>
                  <a:lnTo>
                    <a:pt x="16576" y="12006"/>
                  </a:lnTo>
                  <a:lnTo>
                    <a:pt x="14766" y="12876"/>
                  </a:lnTo>
                  <a:lnTo>
                    <a:pt x="21599" y="21599"/>
                  </a:lnTo>
                  <a:lnTo>
                    <a:pt x="10012" y="14914"/>
                  </a:lnTo>
                  <a:lnTo>
                    <a:pt x="12221" y="13986"/>
                  </a:lnTo>
                  <a:lnTo>
                    <a:pt x="5022" y="9705"/>
                  </a:lnTo>
                  <a:lnTo>
                    <a:pt x="7602" y="8382"/>
                  </a:lnTo>
                  <a:lnTo>
                    <a:pt x="0" y="3890"/>
                  </a:lnTo>
                  <a:close/>
                </a:path>
              </a:pathLst>
            </a:custGeom>
            <a:solidFill>
              <a:srgbClr val="99CCFF"/>
            </a:solidFill>
            <a:ln w="9525" cap="flat" cmpd="sng">
              <a:solidFill>
                <a:srgbClr val="006CD8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7899" name="AutoShape 11"/>
            <p:cNvSpPr>
              <a:spLocks/>
            </p:cNvSpPr>
            <p:nvPr/>
          </p:nvSpPr>
          <p:spPr bwMode="auto">
            <a:xfrm>
              <a:off x="310369" y="362831"/>
              <a:ext cx="947377" cy="3962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r>
                <a:rPr lang="en-US" sz="2000">
                  <a:latin typeface="Tahoma" panose="020B0604030504040204" pitchFamily="34" charset="0"/>
                  <a:cs typeface="Tahoma" panose="020B0604030504040204" pitchFamily="34" charset="0"/>
                  <a:sym typeface="Tahoma" panose="020B0604030504040204" pitchFamily="34" charset="0"/>
                </a:rPr>
                <a:t>Change</a:t>
              </a: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838200"/>
          </a:xfrm>
        </p:spPr>
        <p:txBody>
          <a:bodyPr lIns="0" tIns="0" rIns="0" bIns="0"/>
          <a:lstStyle/>
          <a:p>
            <a:pPr defTabSz="822325"/>
            <a:r>
              <a:rPr lang="en-US" sz="52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</a:t>
            </a:r>
            <a:r>
              <a:rPr lang="en-US" sz="5200">
                <a:solidFill>
                  <a:srgbClr val="E21826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</a:t>
            </a:r>
            <a:r>
              <a:rPr lang="en-US" sz="52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ramework</a:t>
            </a:r>
            <a:endParaRPr lang="en-US"/>
          </a:p>
        </p:txBody>
      </p:sp>
      <p:grpSp>
        <p:nvGrpSpPr>
          <p:cNvPr id="38914" name="Group 2"/>
          <p:cNvGrpSpPr>
            <a:grpSpLocks/>
          </p:cNvGrpSpPr>
          <p:nvPr/>
        </p:nvGrpSpPr>
        <p:grpSpPr bwMode="auto">
          <a:xfrm>
            <a:off x="722313" y="1077913"/>
            <a:ext cx="4141787" cy="2046287"/>
            <a:chOff x="-1" y="-1"/>
            <a:chExt cx="4140201" cy="2044701"/>
          </a:xfrm>
        </p:grpSpPr>
        <p:sp>
          <p:nvSpPr>
            <p:cNvPr id="38915" name="AutoShape 3" descr="image3.png"/>
            <p:cNvSpPr>
              <a:spLocks/>
            </p:cNvSpPr>
            <p:nvPr/>
          </p:nvSpPr>
          <p:spPr bwMode="auto">
            <a:xfrm>
              <a:off x="12700" y="0"/>
              <a:ext cx="4127500" cy="2044700"/>
            </a:xfrm>
            <a:prstGeom prst="roundRect">
              <a:avLst>
                <a:gd name="adj" fmla="val 14903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>
              <a:solidFill>
                <a:srgbClr val="003C83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16" name="AutoShape 4"/>
            <p:cNvSpPr>
              <a:spLocks/>
            </p:cNvSpPr>
            <p:nvPr/>
          </p:nvSpPr>
          <p:spPr bwMode="auto">
            <a:xfrm>
              <a:off x="152400" y="622300"/>
              <a:ext cx="2806700" cy="1320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800">
                  <a:solidFill>
                    <a:srgbClr val="FFFFFF"/>
                  </a:solidFill>
                </a:rPr>
                <a:t>Product owner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800">
                  <a:solidFill>
                    <a:srgbClr val="FFFFFF"/>
                  </a:solidFill>
                </a:rPr>
                <a:t>ScrumMaster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800">
                  <a:solidFill>
                    <a:srgbClr val="FFFFFF"/>
                  </a:solidFill>
                </a:rPr>
                <a:t>Team</a:t>
              </a:r>
              <a:endParaRPr lang="en-US"/>
            </a:p>
          </p:txBody>
        </p:sp>
        <p:sp>
          <p:nvSpPr>
            <p:cNvPr id="38917" name="AutoShape 5"/>
            <p:cNvSpPr>
              <a:spLocks/>
            </p:cNvSpPr>
            <p:nvPr/>
          </p:nvSpPr>
          <p:spPr bwMode="auto">
            <a:xfrm>
              <a:off x="482600" y="0"/>
              <a:ext cx="1905000" cy="5969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18" name="AutoShape 6"/>
            <p:cNvSpPr>
              <a:spLocks/>
            </p:cNvSpPr>
            <p:nvPr/>
          </p:nvSpPr>
          <p:spPr bwMode="auto">
            <a:xfrm rot="10800000">
              <a:off x="2273299" y="139700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19" name="AutoShape 7"/>
            <p:cNvSpPr>
              <a:spLocks/>
            </p:cNvSpPr>
            <p:nvPr/>
          </p:nvSpPr>
          <p:spPr bwMode="auto">
            <a:xfrm>
              <a:off x="-1" y="-1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20" name="AutoShape 8"/>
            <p:cNvSpPr>
              <a:spLocks/>
            </p:cNvSpPr>
            <p:nvPr/>
          </p:nvSpPr>
          <p:spPr bwMode="auto">
            <a:xfrm>
              <a:off x="0" y="34290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21" name="AutoShape 9"/>
            <p:cNvSpPr>
              <a:spLocks/>
            </p:cNvSpPr>
            <p:nvPr/>
          </p:nvSpPr>
          <p:spPr bwMode="auto">
            <a:xfrm>
              <a:off x="2146300" y="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22" name="AutoShape 10"/>
            <p:cNvSpPr>
              <a:spLocks/>
            </p:cNvSpPr>
            <p:nvPr/>
          </p:nvSpPr>
          <p:spPr bwMode="auto">
            <a:xfrm>
              <a:off x="165100" y="12700"/>
              <a:ext cx="2120900" cy="558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/>
              <a:r>
                <a:rPr lang="en-US">
                  <a:solidFill>
                    <a:srgbClr val="FFFFFF"/>
                  </a:solidFill>
                </a:rPr>
                <a:t>Roles</a:t>
              </a:r>
              <a:endParaRPr lang="en-US"/>
            </a:p>
          </p:txBody>
        </p:sp>
      </p:grpSp>
      <p:grpSp>
        <p:nvGrpSpPr>
          <p:cNvPr id="38923" name="Group 11"/>
          <p:cNvGrpSpPr>
            <a:grpSpLocks/>
          </p:cNvGrpSpPr>
          <p:nvPr/>
        </p:nvGrpSpPr>
        <p:grpSpPr bwMode="auto">
          <a:xfrm>
            <a:off x="3160713" y="2690813"/>
            <a:ext cx="4141787" cy="2528887"/>
            <a:chOff x="-1" y="-1"/>
            <a:chExt cx="4140202" cy="2527301"/>
          </a:xfrm>
        </p:grpSpPr>
        <p:sp>
          <p:nvSpPr>
            <p:cNvPr id="38924" name="AutoShape 12" descr="image3.png"/>
            <p:cNvSpPr>
              <a:spLocks/>
            </p:cNvSpPr>
            <p:nvPr/>
          </p:nvSpPr>
          <p:spPr bwMode="auto">
            <a:xfrm>
              <a:off x="12700" y="0"/>
              <a:ext cx="4127500" cy="2527300"/>
            </a:xfrm>
            <a:prstGeom prst="roundRect">
              <a:avLst>
                <a:gd name="adj" fmla="val 1206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>
              <a:solidFill>
                <a:srgbClr val="003C83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25" name="AutoShape 13"/>
            <p:cNvSpPr>
              <a:spLocks/>
            </p:cNvSpPr>
            <p:nvPr/>
          </p:nvSpPr>
          <p:spPr bwMode="auto">
            <a:xfrm>
              <a:off x="152400" y="622300"/>
              <a:ext cx="3683000" cy="1727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800">
                  <a:solidFill>
                    <a:srgbClr val="FFFFFF"/>
                  </a:solidFill>
                </a:rPr>
                <a:t>Sprint planning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800">
                  <a:solidFill>
                    <a:srgbClr val="FFFFFF"/>
                  </a:solidFill>
                </a:rPr>
                <a:t>Sprint review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800">
                  <a:solidFill>
                    <a:srgbClr val="FFFFFF"/>
                  </a:solidFill>
                </a:rPr>
                <a:t>Sprint retrospective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800">
                  <a:solidFill>
                    <a:srgbClr val="FFFFFF"/>
                  </a:solidFill>
                </a:rPr>
                <a:t>Daily scrum meeting</a:t>
              </a:r>
              <a:endParaRPr lang="en-US"/>
            </a:p>
          </p:txBody>
        </p:sp>
        <p:sp>
          <p:nvSpPr>
            <p:cNvPr id="38926" name="AutoShape 14"/>
            <p:cNvSpPr>
              <a:spLocks/>
            </p:cNvSpPr>
            <p:nvPr/>
          </p:nvSpPr>
          <p:spPr bwMode="auto">
            <a:xfrm>
              <a:off x="482600" y="0"/>
              <a:ext cx="1905000" cy="5969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27" name="AutoShape 15"/>
            <p:cNvSpPr>
              <a:spLocks/>
            </p:cNvSpPr>
            <p:nvPr/>
          </p:nvSpPr>
          <p:spPr bwMode="auto">
            <a:xfrm rot="10800000">
              <a:off x="2273299" y="139700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28" name="AutoShape 16"/>
            <p:cNvSpPr>
              <a:spLocks/>
            </p:cNvSpPr>
            <p:nvPr/>
          </p:nvSpPr>
          <p:spPr bwMode="auto">
            <a:xfrm>
              <a:off x="-1" y="-1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29" name="AutoShape 17"/>
            <p:cNvSpPr>
              <a:spLocks/>
            </p:cNvSpPr>
            <p:nvPr/>
          </p:nvSpPr>
          <p:spPr bwMode="auto">
            <a:xfrm>
              <a:off x="0" y="34290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30" name="AutoShape 18"/>
            <p:cNvSpPr>
              <a:spLocks/>
            </p:cNvSpPr>
            <p:nvPr/>
          </p:nvSpPr>
          <p:spPr bwMode="auto">
            <a:xfrm>
              <a:off x="2146300" y="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31" name="AutoShape 19"/>
            <p:cNvSpPr>
              <a:spLocks/>
            </p:cNvSpPr>
            <p:nvPr/>
          </p:nvSpPr>
          <p:spPr bwMode="auto">
            <a:xfrm>
              <a:off x="165100" y="12700"/>
              <a:ext cx="2120900" cy="508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/>
              <a:r>
                <a:rPr lang="en-US" sz="2800">
                  <a:solidFill>
                    <a:srgbClr val="FFFFFF"/>
                  </a:solidFill>
                </a:rPr>
                <a:t>Ceremonies</a:t>
              </a:r>
              <a:endParaRPr lang="en-US"/>
            </a:p>
          </p:txBody>
        </p:sp>
      </p:grpSp>
      <p:grpSp>
        <p:nvGrpSpPr>
          <p:cNvPr id="38932" name="Group 20"/>
          <p:cNvGrpSpPr>
            <a:grpSpLocks/>
          </p:cNvGrpSpPr>
          <p:nvPr/>
        </p:nvGrpSpPr>
        <p:grpSpPr bwMode="auto">
          <a:xfrm>
            <a:off x="5103813" y="5103813"/>
            <a:ext cx="4141787" cy="2046287"/>
            <a:chOff x="-1" y="-1"/>
            <a:chExt cx="4140202" cy="2044702"/>
          </a:xfrm>
        </p:grpSpPr>
        <p:sp>
          <p:nvSpPr>
            <p:cNvPr id="38933" name="AutoShape 21" descr="image3.png"/>
            <p:cNvSpPr>
              <a:spLocks/>
            </p:cNvSpPr>
            <p:nvPr/>
          </p:nvSpPr>
          <p:spPr bwMode="auto">
            <a:xfrm>
              <a:off x="12700" y="0"/>
              <a:ext cx="4127500" cy="2044700"/>
            </a:xfrm>
            <a:prstGeom prst="roundRect">
              <a:avLst>
                <a:gd name="adj" fmla="val 14903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>
              <a:solidFill>
                <a:srgbClr val="003C83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34" name="AutoShape 22"/>
            <p:cNvSpPr>
              <a:spLocks/>
            </p:cNvSpPr>
            <p:nvPr/>
          </p:nvSpPr>
          <p:spPr bwMode="auto">
            <a:xfrm>
              <a:off x="152400" y="622300"/>
              <a:ext cx="3771900" cy="1320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800">
                  <a:solidFill>
                    <a:srgbClr val="FFFFFF"/>
                  </a:solidFill>
                </a:rPr>
                <a:t>Product backlog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800">
                  <a:solidFill>
                    <a:srgbClr val="FFFFFF"/>
                  </a:solidFill>
                </a:rPr>
                <a:t>Sprint backlog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800">
                  <a:solidFill>
                    <a:srgbClr val="FFFFFF"/>
                  </a:solidFill>
                </a:rPr>
                <a:t>Burndown charts</a:t>
              </a:r>
              <a:endParaRPr lang="en-US"/>
            </a:p>
          </p:txBody>
        </p:sp>
        <p:sp>
          <p:nvSpPr>
            <p:cNvPr id="38935" name="AutoShape 23"/>
            <p:cNvSpPr>
              <a:spLocks/>
            </p:cNvSpPr>
            <p:nvPr/>
          </p:nvSpPr>
          <p:spPr bwMode="auto">
            <a:xfrm>
              <a:off x="482600" y="0"/>
              <a:ext cx="1905000" cy="5969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36" name="AutoShape 24"/>
            <p:cNvSpPr>
              <a:spLocks/>
            </p:cNvSpPr>
            <p:nvPr/>
          </p:nvSpPr>
          <p:spPr bwMode="auto">
            <a:xfrm rot="10800000">
              <a:off x="2273299" y="139700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37" name="AutoShape 25"/>
            <p:cNvSpPr>
              <a:spLocks/>
            </p:cNvSpPr>
            <p:nvPr/>
          </p:nvSpPr>
          <p:spPr bwMode="auto">
            <a:xfrm>
              <a:off x="-1" y="-1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38" name="AutoShape 26"/>
            <p:cNvSpPr>
              <a:spLocks/>
            </p:cNvSpPr>
            <p:nvPr/>
          </p:nvSpPr>
          <p:spPr bwMode="auto">
            <a:xfrm>
              <a:off x="0" y="34290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39" name="AutoShape 27"/>
            <p:cNvSpPr>
              <a:spLocks/>
            </p:cNvSpPr>
            <p:nvPr/>
          </p:nvSpPr>
          <p:spPr bwMode="auto">
            <a:xfrm>
              <a:off x="2146300" y="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40" name="AutoShape 28"/>
            <p:cNvSpPr>
              <a:spLocks/>
            </p:cNvSpPr>
            <p:nvPr/>
          </p:nvSpPr>
          <p:spPr bwMode="auto">
            <a:xfrm>
              <a:off x="165100" y="12700"/>
              <a:ext cx="2120900" cy="558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/>
              <a:r>
                <a:rPr lang="en-US">
                  <a:solidFill>
                    <a:srgbClr val="FFFFFF"/>
                  </a:solidFill>
                </a:rPr>
                <a:t>Artifacts</a:t>
              </a: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 descr="masks-exfordy-1285763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762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8950" y="0"/>
            <a:ext cx="3321050" cy="7620000"/>
          </a:xfrm>
          <a:solidFill>
            <a:srgbClr val="000000">
              <a:alpha val="50194"/>
            </a:srgbClr>
          </a:solidFill>
        </p:spPr>
        <p:txBody>
          <a:bodyPr lIns="50800" tIns="50800" rIns="50800" bIns="50800" anchor="t"/>
          <a:lstStyle/>
          <a:p>
            <a:pPr defTabSz="914400"/>
            <a:r>
              <a:rPr lang="en-US" sz="6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Roles</a:t>
            </a:r>
            <a:endParaRPr lang="en-US"/>
          </a:p>
        </p:txBody>
      </p:sp>
      <p:sp>
        <p:nvSpPr>
          <p:cNvPr id="40963" name="AutoShape 3"/>
          <p:cNvSpPr>
            <a:spLocks/>
          </p:cNvSpPr>
          <p:nvPr/>
        </p:nvSpPr>
        <p:spPr bwMode="auto">
          <a:xfrm>
            <a:off x="103188" y="0"/>
            <a:ext cx="1035050" cy="217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sz="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picture by </a:t>
            </a:r>
            <a:r>
              <a:rPr lang="en-US" sz="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  <a:hlinkClick r:id="rId3"/>
              </a:rPr>
              <a:t>exfordy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</a:t>
            </a:r>
            <a:r>
              <a:rPr lang="en-US" sz="5800">
                <a:solidFill>
                  <a:srgbClr val="E21826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</a:t>
            </a:r>
            <a:r>
              <a:rPr lang="en-US" sz="58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ramework</a:t>
            </a:r>
            <a:endParaRPr lang="en-US"/>
          </a:p>
        </p:txBody>
      </p:sp>
      <p:grpSp>
        <p:nvGrpSpPr>
          <p:cNvPr id="39938" name="Group 2"/>
          <p:cNvGrpSpPr>
            <a:grpSpLocks/>
          </p:cNvGrpSpPr>
          <p:nvPr/>
        </p:nvGrpSpPr>
        <p:grpSpPr bwMode="auto">
          <a:xfrm>
            <a:off x="3160713" y="2690813"/>
            <a:ext cx="4141787" cy="2528887"/>
            <a:chOff x="-1" y="-1"/>
            <a:chExt cx="4140202" cy="2527301"/>
          </a:xfrm>
        </p:grpSpPr>
        <p:sp>
          <p:nvSpPr>
            <p:cNvPr id="39939" name="AutoShape 3"/>
            <p:cNvSpPr>
              <a:spLocks/>
            </p:cNvSpPr>
            <p:nvPr/>
          </p:nvSpPr>
          <p:spPr bwMode="auto">
            <a:xfrm>
              <a:off x="12700" y="0"/>
              <a:ext cx="4127500" cy="2527300"/>
            </a:xfrm>
            <a:prstGeom prst="roundRect">
              <a:avLst>
                <a:gd name="adj" fmla="val 12060"/>
              </a:avLst>
            </a:prstGeom>
            <a:solidFill>
              <a:srgbClr val="E6E6E6"/>
            </a:solidFill>
            <a:ln w="25400" cap="flat" cmpd="sng">
              <a:solidFill>
                <a:srgbClr val="B3B3B3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40" name="AutoShape 4"/>
            <p:cNvSpPr>
              <a:spLocks/>
            </p:cNvSpPr>
            <p:nvPr/>
          </p:nvSpPr>
          <p:spPr bwMode="auto">
            <a:xfrm>
              <a:off x="152400" y="622300"/>
              <a:ext cx="3683000" cy="1727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</a:pPr>
              <a:r>
                <a:rPr lang="en-US" sz="2800">
                  <a:solidFill>
                    <a:srgbClr val="B3B3B3"/>
                  </a:solidFill>
                </a:rPr>
                <a:t>Sprint planning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</a:pPr>
              <a:r>
                <a:rPr lang="en-US" sz="2800">
                  <a:solidFill>
                    <a:srgbClr val="B3B3B3"/>
                  </a:solidFill>
                </a:rPr>
                <a:t>Sprint review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</a:pPr>
              <a:r>
                <a:rPr lang="en-US" sz="2800">
                  <a:solidFill>
                    <a:srgbClr val="B3B3B3"/>
                  </a:solidFill>
                </a:rPr>
                <a:t>Sprint retrospective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</a:pPr>
              <a:r>
                <a:rPr lang="en-US" sz="2800">
                  <a:solidFill>
                    <a:srgbClr val="B3B3B3"/>
                  </a:solidFill>
                </a:rPr>
                <a:t>Daily scrum meeting</a:t>
              </a:r>
              <a:endParaRPr lang="en-US"/>
            </a:p>
          </p:txBody>
        </p:sp>
        <p:sp>
          <p:nvSpPr>
            <p:cNvPr id="39941" name="AutoShape 5"/>
            <p:cNvSpPr>
              <a:spLocks/>
            </p:cNvSpPr>
            <p:nvPr/>
          </p:nvSpPr>
          <p:spPr bwMode="auto">
            <a:xfrm>
              <a:off x="482600" y="0"/>
              <a:ext cx="1905000" cy="5969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42" name="AutoShape 6"/>
            <p:cNvSpPr>
              <a:spLocks/>
            </p:cNvSpPr>
            <p:nvPr/>
          </p:nvSpPr>
          <p:spPr bwMode="auto">
            <a:xfrm rot="10800000">
              <a:off x="2273299" y="139700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43" name="AutoShape 7"/>
            <p:cNvSpPr>
              <a:spLocks/>
            </p:cNvSpPr>
            <p:nvPr/>
          </p:nvSpPr>
          <p:spPr bwMode="auto">
            <a:xfrm>
              <a:off x="-1" y="-1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44" name="AutoShape 8"/>
            <p:cNvSpPr>
              <a:spLocks/>
            </p:cNvSpPr>
            <p:nvPr/>
          </p:nvSpPr>
          <p:spPr bwMode="auto">
            <a:xfrm>
              <a:off x="0" y="34290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45" name="AutoShape 9"/>
            <p:cNvSpPr>
              <a:spLocks/>
            </p:cNvSpPr>
            <p:nvPr/>
          </p:nvSpPr>
          <p:spPr bwMode="auto">
            <a:xfrm>
              <a:off x="2146300" y="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39946" name="Group 10"/>
            <p:cNvGrpSpPr>
              <a:grpSpLocks/>
            </p:cNvGrpSpPr>
            <p:nvPr/>
          </p:nvGrpSpPr>
          <p:grpSpPr bwMode="auto">
            <a:xfrm>
              <a:off x="165100" y="12700"/>
              <a:ext cx="2120900" cy="558800"/>
              <a:chOff x="0" y="0"/>
              <a:chExt cx="2120900" cy="558800"/>
            </a:xfrm>
          </p:grpSpPr>
          <p:sp>
            <p:nvSpPr>
              <p:cNvPr id="39947" name="AutoShape 11"/>
              <p:cNvSpPr>
                <a:spLocks/>
              </p:cNvSpPr>
              <p:nvPr/>
            </p:nvSpPr>
            <p:spPr bwMode="auto">
              <a:xfrm>
                <a:off x="0" y="0"/>
                <a:ext cx="2120900" cy="5588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/>
                <a:endParaRPr lang="en-US"/>
              </a:p>
            </p:txBody>
          </p:sp>
          <p:sp>
            <p:nvSpPr>
              <p:cNvPr id="39948" name="AutoShape 12"/>
              <p:cNvSpPr>
                <a:spLocks/>
              </p:cNvSpPr>
              <p:nvPr/>
            </p:nvSpPr>
            <p:spPr bwMode="auto">
              <a:xfrm>
                <a:off x="0" y="0"/>
                <a:ext cx="2120900" cy="5588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/>
              <a:lstStyle/>
              <a:p>
                <a:pPr algn="l"/>
                <a:r>
                  <a:rPr lang="en-US">
                    <a:solidFill>
                      <a:srgbClr val="FFFFFF"/>
                    </a:solidFill>
                  </a:rPr>
                  <a:t>Ceremonies</a:t>
                </a:r>
                <a:endParaRPr lang="en-US"/>
              </a:p>
            </p:txBody>
          </p:sp>
        </p:grpSp>
      </p:grpSp>
      <p:sp>
        <p:nvSpPr>
          <p:cNvPr id="39949" name="AutoShape 13"/>
          <p:cNvSpPr>
            <a:spLocks/>
          </p:cNvSpPr>
          <p:nvPr/>
        </p:nvSpPr>
        <p:spPr bwMode="auto">
          <a:xfrm>
            <a:off x="5118100" y="5105400"/>
            <a:ext cx="4127500" cy="2044700"/>
          </a:xfrm>
          <a:prstGeom prst="roundRect">
            <a:avLst>
              <a:gd name="adj" fmla="val 14903"/>
            </a:avLst>
          </a:prstGeom>
          <a:solidFill>
            <a:srgbClr val="E6E6E6"/>
          </a:solidFill>
          <a:ln w="25400" cap="flat" cmpd="sng">
            <a:solidFill>
              <a:srgbClr val="B3B3B3"/>
            </a:solidFill>
            <a:prstDash val="solid"/>
            <a:round/>
            <a:headEnd/>
            <a:tailEnd/>
          </a:ln>
          <a:effectLst>
            <a:outerShdw blurRad="114300" dist="63500" dir="2700000" algn="ctr" rotWithShape="0">
              <a:srgbClr val="000000">
                <a:alpha val="29999"/>
              </a:srgb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950" name="AutoShape 14"/>
          <p:cNvSpPr>
            <a:spLocks/>
          </p:cNvSpPr>
          <p:nvPr/>
        </p:nvSpPr>
        <p:spPr bwMode="auto">
          <a:xfrm>
            <a:off x="5257800" y="5727700"/>
            <a:ext cx="3771900" cy="1320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>
              <a:buClr>
                <a:srgbClr val="B3B3B3"/>
              </a:buClr>
              <a:buSzPct val="125000"/>
              <a:buFont typeface="Lucida Grande" charset="0"/>
              <a:buChar char="•"/>
            </a:pPr>
            <a:r>
              <a:rPr lang="en-US" sz="2800">
                <a:solidFill>
                  <a:srgbClr val="B3B3B3"/>
                </a:solidFill>
              </a:rPr>
              <a:t>Product backlog</a:t>
            </a:r>
          </a:p>
          <a:p>
            <a:pPr algn="l">
              <a:buClr>
                <a:srgbClr val="B3B3B3"/>
              </a:buClr>
              <a:buSzPct val="125000"/>
              <a:buFont typeface="Lucida Grande" charset="0"/>
              <a:buChar char="•"/>
            </a:pPr>
            <a:r>
              <a:rPr lang="en-US" sz="2800">
                <a:solidFill>
                  <a:srgbClr val="B3B3B3"/>
                </a:solidFill>
              </a:rPr>
              <a:t>Sprint backlog</a:t>
            </a:r>
          </a:p>
          <a:p>
            <a:pPr algn="l">
              <a:buClr>
                <a:srgbClr val="B3B3B3"/>
              </a:buClr>
              <a:buSzPct val="125000"/>
              <a:buFont typeface="Lucida Grande" charset="0"/>
              <a:buChar char="•"/>
            </a:pPr>
            <a:r>
              <a:rPr lang="en-US" sz="2800">
                <a:solidFill>
                  <a:srgbClr val="B3B3B3"/>
                </a:solidFill>
              </a:rPr>
              <a:t>Burndown charts</a:t>
            </a:r>
            <a:endParaRPr lang="en-US"/>
          </a:p>
        </p:txBody>
      </p:sp>
      <p:sp>
        <p:nvSpPr>
          <p:cNvPr id="39951" name="AutoShape 15"/>
          <p:cNvSpPr>
            <a:spLocks/>
          </p:cNvSpPr>
          <p:nvPr/>
        </p:nvSpPr>
        <p:spPr bwMode="auto">
          <a:xfrm>
            <a:off x="5588000" y="5105400"/>
            <a:ext cx="1905000" cy="596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B3B3B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952" name="AutoShape 16"/>
          <p:cNvSpPr>
            <a:spLocks/>
          </p:cNvSpPr>
          <p:nvPr/>
        </p:nvSpPr>
        <p:spPr bwMode="auto">
          <a:xfrm rot="10800000">
            <a:off x="7377113" y="5245100"/>
            <a:ext cx="496887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733" y="65"/>
                </a:moveTo>
                <a:cubicBezTo>
                  <a:pt x="4547" y="550"/>
                  <a:pt x="111" y="6203"/>
                  <a:pt x="14" y="14129"/>
                </a:cubicBezTo>
                <a:cubicBezTo>
                  <a:pt x="9" y="16619"/>
                  <a:pt x="5" y="19109"/>
                  <a:pt x="0" y="21599"/>
                </a:cubicBezTo>
                <a:cubicBezTo>
                  <a:pt x="7200" y="21599"/>
                  <a:pt x="14399" y="21599"/>
                  <a:pt x="21599" y="21599"/>
                </a:cubicBezTo>
                <a:cubicBezTo>
                  <a:pt x="21599" y="14399"/>
                  <a:pt x="21599" y="7200"/>
                  <a:pt x="21599" y="0"/>
                </a:cubicBezTo>
                <a:cubicBezTo>
                  <a:pt x="18977" y="22"/>
                  <a:pt x="16355" y="43"/>
                  <a:pt x="13733" y="65"/>
                </a:cubicBezTo>
                <a:cubicBezTo>
                  <a:pt x="13733" y="65"/>
                  <a:pt x="13733" y="65"/>
                  <a:pt x="13733" y="65"/>
                </a:cubicBezTo>
                <a:cubicBezTo>
                  <a:pt x="13733" y="65"/>
                  <a:pt x="13733" y="65"/>
                  <a:pt x="13733" y="65"/>
                </a:cubicBezTo>
              </a:path>
            </a:pathLst>
          </a:custGeom>
          <a:solidFill>
            <a:srgbClr val="B3B3B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953" name="AutoShape 17"/>
          <p:cNvSpPr>
            <a:spLocks/>
          </p:cNvSpPr>
          <p:nvPr/>
        </p:nvSpPr>
        <p:spPr bwMode="auto">
          <a:xfrm>
            <a:off x="5103813" y="5103813"/>
            <a:ext cx="496887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733" y="65"/>
                </a:moveTo>
                <a:cubicBezTo>
                  <a:pt x="4547" y="550"/>
                  <a:pt x="111" y="6203"/>
                  <a:pt x="14" y="14129"/>
                </a:cubicBezTo>
                <a:cubicBezTo>
                  <a:pt x="9" y="16619"/>
                  <a:pt x="5" y="19109"/>
                  <a:pt x="0" y="21599"/>
                </a:cubicBezTo>
                <a:cubicBezTo>
                  <a:pt x="7200" y="21599"/>
                  <a:pt x="14399" y="21599"/>
                  <a:pt x="21599" y="21599"/>
                </a:cubicBezTo>
                <a:cubicBezTo>
                  <a:pt x="21599" y="14399"/>
                  <a:pt x="21599" y="7200"/>
                  <a:pt x="21599" y="0"/>
                </a:cubicBezTo>
                <a:cubicBezTo>
                  <a:pt x="18977" y="22"/>
                  <a:pt x="16355" y="43"/>
                  <a:pt x="13733" y="65"/>
                </a:cubicBezTo>
                <a:cubicBezTo>
                  <a:pt x="13733" y="65"/>
                  <a:pt x="13733" y="65"/>
                  <a:pt x="13733" y="65"/>
                </a:cubicBezTo>
                <a:cubicBezTo>
                  <a:pt x="13733" y="65"/>
                  <a:pt x="13733" y="65"/>
                  <a:pt x="13733" y="65"/>
                </a:cubicBezTo>
              </a:path>
            </a:pathLst>
          </a:custGeom>
          <a:solidFill>
            <a:srgbClr val="B3B3B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954" name="AutoShape 18"/>
          <p:cNvSpPr>
            <a:spLocks/>
          </p:cNvSpPr>
          <p:nvPr/>
        </p:nvSpPr>
        <p:spPr bwMode="auto">
          <a:xfrm>
            <a:off x="5105400" y="5448300"/>
            <a:ext cx="622300" cy="254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3B3B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955" name="AutoShape 19"/>
          <p:cNvSpPr>
            <a:spLocks/>
          </p:cNvSpPr>
          <p:nvPr/>
        </p:nvSpPr>
        <p:spPr bwMode="auto">
          <a:xfrm>
            <a:off x="7251700" y="5105400"/>
            <a:ext cx="622300" cy="254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3B3B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956" name="AutoShape 20"/>
          <p:cNvSpPr>
            <a:spLocks/>
          </p:cNvSpPr>
          <p:nvPr/>
        </p:nvSpPr>
        <p:spPr bwMode="auto">
          <a:xfrm>
            <a:off x="5270500" y="5118100"/>
            <a:ext cx="21209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>
                <a:solidFill>
                  <a:srgbClr val="FFFFFF"/>
                </a:solidFill>
              </a:rPr>
              <a:t>Artifacts</a:t>
            </a:r>
            <a:endParaRPr lang="en-US"/>
          </a:p>
        </p:txBody>
      </p:sp>
      <p:grpSp>
        <p:nvGrpSpPr>
          <p:cNvPr id="39957" name="Group 21"/>
          <p:cNvGrpSpPr>
            <a:grpSpLocks/>
          </p:cNvGrpSpPr>
          <p:nvPr/>
        </p:nvGrpSpPr>
        <p:grpSpPr bwMode="auto">
          <a:xfrm>
            <a:off x="722313" y="1077913"/>
            <a:ext cx="4141787" cy="2046287"/>
            <a:chOff x="-1" y="-1"/>
            <a:chExt cx="4140201" cy="2044701"/>
          </a:xfrm>
        </p:grpSpPr>
        <p:sp>
          <p:nvSpPr>
            <p:cNvPr id="39958" name="AutoShape 22" descr="image3.png"/>
            <p:cNvSpPr>
              <a:spLocks/>
            </p:cNvSpPr>
            <p:nvPr/>
          </p:nvSpPr>
          <p:spPr bwMode="auto">
            <a:xfrm>
              <a:off x="12700" y="0"/>
              <a:ext cx="4127500" cy="2044700"/>
            </a:xfrm>
            <a:prstGeom prst="roundRect">
              <a:avLst>
                <a:gd name="adj" fmla="val 14903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>
              <a:solidFill>
                <a:srgbClr val="003C83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59" name="AutoShape 23"/>
            <p:cNvSpPr>
              <a:spLocks/>
            </p:cNvSpPr>
            <p:nvPr/>
          </p:nvSpPr>
          <p:spPr bwMode="auto">
            <a:xfrm>
              <a:off x="152400" y="622300"/>
              <a:ext cx="2806700" cy="1320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800">
                  <a:solidFill>
                    <a:srgbClr val="FFFFFF"/>
                  </a:solidFill>
                </a:rPr>
                <a:t>Product owner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800">
                  <a:solidFill>
                    <a:srgbClr val="FFFFFF"/>
                  </a:solidFill>
                </a:rPr>
                <a:t>ScrumMaster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800">
                  <a:solidFill>
                    <a:srgbClr val="FFFFFF"/>
                  </a:solidFill>
                </a:rPr>
                <a:t>Team</a:t>
              </a:r>
              <a:endParaRPr lang="en-US"/>
            </a:p>
          </p:txBody>
        </p:sp>
        <p:sp>
          <p:nvSpPr>
            <p:cNvPr id="39960" name="AutoShape 24"/>
            <p:cNvSpPr>
              <a:spLocks/>
            </p:cNvSpPr>
            <p:nvPr/>
          </p:nvSpPr>
          <p:spPr bwMode="auto">
            <a:xfrm>
              <a:off x="482600" y="0"/>
              <a:ext cx="1905000" cy="5969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61" name="AutoShape 25"/>
            <p:cNvSpPr>
              <a:spLocks/>
            </p:cNvSpPr>
            <p:nvPr/>
          </p:nvSpPr>
          <p:spPr bwMode="auto">
            <a:xfrm rot="10800000">
              <a:off x="2273299" y="139700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62" name="AutoShape 26"/>
            <p:cNvSpPr>
              <a:spLocks/>
            </p:cNvSpPr>
            <p:nvPr/>
          </p:nvSpPr>
          <p:spPr bwMode="auto">
            <a:xfrm>
              <a:off x="-1" y="-1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63" name="AutoShape 27"/>
            <p:cNvSpPr>
              <a:spLocks/>
            </p:cNvSpPr>
            <p:nvPr/>
          </p:nvSpPr>
          <p:spPr bwMode="auto">
            <a:xfrm>
              <a:off x="0" y="34290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64" name="AutoShape 28"/>
            <p:cNvSpPr>
              <a:spLocks/>
            </p:cNvSpPr>
            <p:nvPr/>
          </p:nvSpPr>
          <p:spPr bwMode="auto">
            <a:xfrm>
              <a:off x="2146300" y="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965" name="AutoShape 29"/>
            <p:cNvSpPr>
              <a:spLocks/>
            </p:cNvSpPr>
            <p:nvPr/>
          </p:nvSpPr>
          <p:spPr bwMode="auto">
            <a:xfrm>
              <a:off x="165100" y="12700"/>
              <a:ext cx="2120900" cy="558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/>
              <a:r>
                <a:rPr lang="en-US">
                  <a:solidFill>
                    <a:srgbClr val="FFFFFF"/>
                  </a:solidFill>
                </a:rPr>
                <a:t>Roles</a:t>
              </a: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ChangeArrowheads="1"/>
          </p:cNvSpPr>
          <p:nvPr>
            <p:ph type="title"/>
          </p:nvPr>
        </p:nvSpPr>
        <p:spPr>
          <a:xfrm>
            <a:off x="990600" y="568325"/>
            <a:ext cx="8178800" cy="727075"/>
          </a:xfrm>
        </p:spPr>
        <p:txBody>
          <a:bodyPr lIns="0" tIns="0" rIns="0" bIns="0"/>
          <a:lstStyle/>
          <a:p>
            <a:pPr algn="ctr" defTabSz="639763"/>
            <a:r>
              <a:rPr lang="en-US" sz="4400">
                <a:solidFill>
                  <a:srgbClr val="CC33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Structure </a:t>
            </a:r>
            <a:endParaRPr lang="en-US"/>
          </a:p>
        </p:txBody>
      </p:sp>
      <p:pic>
        <p:nvPicPr>
          <p:cNvPr id="41986" name="Picture 2" descr="image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4"/>
          <a:stretch>
            <a:fillRect/>
          </a:stretch>
        </p:blipFill>
        <p:spPr bwMode="auto">
          <a:xfrm>
            <a:off x="990600" y="2081213"/>
            <a:ext cx="8810625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Team Size</a:t>
            </a:r>
            <a:endParaRPr lang="en-US"/>
          </a:p>
        </p:txBody>
      </p:sp>
      <p:pic>
        <p:nvPicPr>
          <p:cNvPr id="43010" name="Picture 2" descr="image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5" y="2368550"/>
            <a:ext cx="7104063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ChangeArrowheads="1"/>
          </p:cNvSpPr>
          <p:nvPr>
            <p:ph type="title"/>
          </p:nvPr>
        </p:nvSpPr>
        <p:spPr>
          <a:xfrm>
            <a:off x="327025" y="544513"/>
            <a:ext cx="9461500" cy="1295400"/>
          </a:xfrm>
        </p:spPr>
        <p:txBody>
          <a:bodyPr lIns="0" tIns="0" rIns="0" bIns="0"/>
          <a:lstStyle/>
          <a:p>
            <a:pPr defTabSz="868363"/>
            <a:r>
              <a:rPr lang="en-US" sz="41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Communicaton Pathways Increase Geometrically with Team Size</a:t>
            </a:r>
            <a:endParaRPr lang="en-US"/>
          </a:p>
        </p:txBody>
      </p:sp>
      <p:pic>
        <p:nvPicPr>
          <p:cNvPr id="44034" name="Picture 2" descr="image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5" y="1865313"/>
            <a:ext cx="6396038" cy="298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5" name="AutoShape 3"/>
          <p:cNvSpPr>
            <a:spLocks/>
          </p:cNvSpPr>
          <p:nvPr/>
        </p:nvSpPr>
        <p:spPr bwMode="auto">
          <a:xfrm>
            <a:off x="2928938" y="5434013"/>
            <a:ext cx="5080000" cy="1006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/>
              <a:t>Why a complete graph has n(n−1)/2 edges?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AutoShape 1"/>
          <p:cNvSpPr>
            <a:spLocks/>
          </p:cNvSpPr>
          <p:nvPr/>
        </p:nvSpPr>
        <p:spPr bwMode="auto">
          <a:xfrm>
            <a:off x="-338138" y="233363"/>
            <a:ext cx="10158413" cy="790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sz="4800">
                <a:solidFill>
                  <a:srgbClr val="C00000"/>
                </a:solidFill>
              </a:rPr>
              <a:t>Roles</a:t>
            </a:r>
            <a:endParaRPr lang="en-US"/>
          </a:p>
        </p:txBody>
      </p:sp>
      <p:grpSp>
        <p:nvGrpSpPr>
          <p:cNvPr id="45058" name="Group 2"/>
          <p:cNvGrpSpPr>
            <a:grpSpLocks/>
          </p:cNvGrpSpPr>
          <p:nvPr/>
        </p:nvGrpSpPr>
        <p:grpSpPr bwMode="auto">
          <a:xfrm>
            <a:off x="1016000" y="2360613"/>
            <a:ext cx="2540000" cy="1354137"/>
            <a:chOff x="0" y="0"/>
            <a:chExt cx="2540000" cy="1354668"/>
          </a:xfrm>
        </p:grpSpPr>
        <p:sp>
          <p:nvSpPr>
            <p:cNvPr id="45059" name="AutoShape 3"/>
            <p:cNvSpPr>
              <a:spLocks/>
            </p:cNvSpPr>
            <p:nvPr/>
          </p:nvSpPr>
          <p:spPr bwMode="auto">
            <a:xfrm>
              <a:off x="0" y="0"/>
              <a:ext cx="2540000" cy="135466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gradFill rotWithShape="0">
              <a:gsLst>
                <a:gs pos="0">
                  <a:srgbClr val="BABABA"/>
                </a:gs>
                <a:gs pos="100000">
                  <a:srgbClr val="000000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060" name="AutoShape 4"/>
            <p:cNvSpPr>
              <a:spLocks/>
            </p:cNvSpPr>
            <p:nvPr/>
          </p:nvSpPr>
          <p:spPr bwMode="auto">
            <a:xfrm>
              <a:off x="371974" y="826080"/>
              <a:ext cx="1796052" cy="330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b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1500" b="1">
                  <a:solidFill>
                    <a:srgbClr val="FFFFFF"/>
                  </a:solidFill>
                </a:rPr>
                <a:t>Product Owner</a:t>
              </a:r>
              <a:endParaRPr lang="en-US"/>
            </a:p>
          </p:txBody>
        </p:sp>
      </p:grpSp>
      <p:pic>
        <p:nvPicPr>
          <p:cNvPr id="45061" name="Picture 5" descr="C:\Sync\Images\Microsoft Clip Organizer\j043488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524000"/>
            <a:ext cx="1684338" cy="168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5062" name="Group 6"/>
          <p:cNvGrpSpPr>
            <a:grpSpLocks/>
          </p:cNvGrpSpPr>
          <p:nvPr/>
        </p:nvGrpSpPr>
        <p:grpSpPr bwMode="auto">
          <a:xfrm>
            <a:off x="3978275" y="2286000"/>
            <a:ext cx="2540000" cy="1354138"/>
            <a:chOff x="0" y="0"/>
            <a:chExt cx="2540000" cy="1354668"/>
          </a:xfrm>
        </p:grpSpPr>
        <p:sp>
          <p:nvSpPr>
            <p:cNvPr id="45063" name="AutoShape 7"/>
            <p:cNvSpPr>
              <a:spLocks/>
            </p:cNvSpPr>
            <p:nvPr/>
          </p:nvSpPr>
          <p:spPr bwMode="auto">
            <a:xfrm>
              <a:off x="0" y="0"/>
              <a:ext cx="2540000" cy="135466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gradFill rotWithShape="0">
              <a:gsLst>
                <a:gs pos="0">
                  <a:srgbClr val="BABABA"/>
                </a:gs>
                <a:gs pos="100000">
                  <a:srgbClr val="000000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064" name="AutoShape 8"/>
            <p:cNvSpPr>
              <a:spLocks/>
            </p:cNvSpPr>
            <p:nvPr/>
          </p:nvSpPr>
          <p:spPr bwMode="auto">
            <a:xfrm>
              <a:off x="371974" y="826080"/>
              <a:ext cx="1796052" cy="330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b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1500" b="1">
                  <a:solidFill>
                    <a:srgbClr val="FFFFFF"/>
                  </a:solidFill>
                </a:rPr>
                <a:t>Scrum Master</a:t>
              </a:r>
              <a:endParaRPr lang="en-US"/>
            </a:p>
          </p:txBody>
        </p:sp>
      </p:grpSp>
      <p:pic>
        <p:nvPicPr>
          <p:cNvPr id="45065" name="Picture 9" descr="C:\Sync\Images\Microsoft Clip Organizer\j04349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138" y="1438275"/>
            <a:ext cx="1693862" cy="169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5066" name="Group 10"/>
          <p:cNvGrpSpPr>
            <a:grpSpLocks/>
          </p:cNvGrpSpPr>
          <p:nvPr/>
        </p:nvGrpSpPr>
        <p:grpSpPr bwMode="auto">
          <a:xfrm>
            <a:off x="6858000" y="2200275"/>
            <a:ext cx="2540000" cy="1355725"/>
            <a:chOff x="0" y="0"/>
            <a:chExt cx="2540000" cy="1354668"/>
          </a:xfrm>
        </p:grpSpPr>
        <p:sp>
          <p:nvSpPr>
            <p:cNvPr id="45067" name="AutoShape 11"/>
            <p:cNvSpPr>
              <a:spLocks/>
            </p:cNvSpPr>
            <p:nvPr/>
          </p:nvSpPr>
          <p:spPr bwMode="auto">
            <a:xfrm>
              <a:off x="0" y="0"/>
              <a:ext cx="2540000" cy="135466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gradFill rotWithShape="0">
              <a:gsLst>
                <a:gs pos="0">
                  <a:srgbClr val="BABABA"/>
                </a:gs>
                <a:gs pos="100000">
                  <a:srgbClr val="000000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068" name="AutoShape 12"/>
            <p:cNvSpPr>
              <a:spLocks/>
            </p:cNvSpPr>
            <p:nvPr/>
          </p:nvSpPr>
          <p:spPr bwMode="auto">
            <a:xfrm>
              <a:off x="371974" y="826080"/>
              <a:ext cx="1796052" cy="330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b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1500" b="1">
                  <a:solidFill>
                    <a:srgbClr val="FFFFFF"/>
                  </a:solidFill>
                </a:rPr>
                <a:t>Scrum Team</a:t>
              </a:r>
              <a:endParaRPr lang="en-US"/>
            </a:p>
          </p:txBody>
        </p:sp>
      </p:grpSp>
      <p:pic>
        <p:nvPicPr>
          <p:cNvPr id="45069" name="Picture 13" descr="C:\Sync\Images\Microsoft Clip Organizer\j04316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96275" y="1862138"/>
            <a:ext cx="69850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5070" name="Picture 14" descr="C:\Sync\Images\Microsoft Clip Organizer\j043262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2138" y="16922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5071" name="Picture 15" descr="C:\Sync\Images\Microsoft Clip Organizer\j043164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692275"/>
            <a:ext cx="1270000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5072" name="Group 16"/>
          <p:cNvGrpSpPr>
            <a:grpSpLocks/>
          </p:cNvGrpSpPr>
          <p:nvPr/>
        </p:nvGrpSpPr>
        <p:grpSpPr bwMode="auto">
          <a:xfrm>
            <a:off x="3894138" y="5164138"/>
            <a:ext cx="2540000" cy="1354137"/>
            <a:chOff x="0" y="0"/>
            <a:chExt cx="2540000" cy="1354668"/>
          </a:xfrm>
        </p:grpSpPr>
        <p:sp>
          <p:nvSpPr>
            <p:cNvPr id="45073" name="AutoShape 17"/>
            <p:cNvSpPr>
              <a:spLocks/>
            </p:cNvSpPr>
            <p:nvPr/>
          </p:nvSpPr>
          <p:spPr bwMode="auto">
            <a:xfrm>
              <a:off x="0" y="0"/>
              <a:ext cx="2540000" cy="135466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gradFill rotWithShape="0">
              <a:gsLst>
                <a:gs pos="0">
                  <a:srgbClr val="BABABA"/>
                </a:gs>
                <a:gs pos="100000">
                  <a:srgbClr val="000000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074" name="AutoShape 18"/>
            <p:cNvSpPr>
              <a:spLocks/>
            </p:cNvSpPr>
            <p:nvPr/>
          </p:nvSpPr>
          <p:spPr bwMode="auto">
            <a:xfrm>
              <a:off x="371974" y="597481"/>
              <a:ext cx="1796052" cy="5588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b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1500" b="1">
                  <a:solidFill>
                    <a:srgbClr val="FFFFFF"/>
                  </a:solidFill>
                </a:rPr>
                <a:t>Stakeholders &amp; Users</a:t>
              </a:r>
              <a:endParaRPr lang="en-US"/>
            </a:p>
          </p:txBody>
        </p:sp>
      </p:grpSp>
      <p:pic>
        <p:nvPicPr>
          <p:cNvPr id="45075" name="Picture 19" descr="C:\Sync\Images\Microsoft Clip Organizer\j043489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48138" y="4598988"/>
            <a:ext cx="903287" cy="90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5076" name="Picture 20" descr="C:\Sync\Images\Microsoft Clip Organizer\j043265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592638"/>
            <a:ext cx="1100138" cy="11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5077" name="Picture 21" descr="C:\Sync\Images\Microsoft Clip Organizer\j043395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5" y="4486275"/>
            <a:ext cx="13970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5078" name="Picture 22" descr="C:\Sync\Images\Microsoft Clip Organizer\j0350955.wmf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4318000"/>
            <a:ext cx="931862" cy="8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5079" name="AutoShape 23"/>
          <p:cNvSpPr>
            <a:spLocks/>
          </p:cNvSpPr>
          <p:nvPr/>
        </p:nvSpPr>
        <p:spPr bwMode="auto">
          <a:xfrm>
            <a:off x="338138" y="1016000"/>
            <a:ext cx="9482137" cy="304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  <a:moveTo>
                  <a:pt x="321" y="1000"/>
                </a:moveTo>
                <a:lnTo>
                  <a:pt x="321" y="20599"/>
                </a:lnTo>
                <a:lnTo>
                  <a:pt x="21278" y="20599"/>
                </a:lnTo>
                <a:lnTo>
                  <a:pt x="21278" y="100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1014413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1014413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1014413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1014413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1014413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1014413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1014413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1014413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1014413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2600" u="sng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5080" name="Picture 24" descr="C:\Sync\Images\Microsoft Clip Organizer\j0351142.wmf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270000"/>
            <a:ext cx="1081088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5081" name="AutoShape 25"/>
          <p:cNvSpPr>
            <a:spLocks/>
          </p:cNvSpPr>
          <p:nvPr/>
        </p:nvSpPr>
        <p:spPr bwMode="auto">
          <a:xfrm>
            <a:off x="338138" y="4148138"/>
            <a:ext cx="9482137" cy="2540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  <a:moveTo>
                  <a:pt x="267" y="1000"/>
                </a:moveTo>
                <a:lnTo>
                  <a:pt x="267" y="20599"/>
                </a:lnTo>
                <a:lnTo>
                  <a:pt x="21332" y="20599"/>
                </a:lnTo>
                <a:lnTo>
                  <a:pt x="21332" y="10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1014413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1014413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1014413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1014413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1014413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1014413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1014413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1014413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1014413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2600" u="sng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5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5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5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5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5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5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5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5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5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5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5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5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5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79" grpId="0" animBg="1" autoUpdateAnimBg="0"/>
      <p:bldP spid="45081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/>
          </p:cNvSpPr>
          <p:nvPr>
            <p:ph type="title"/>
          </p:nvPr>
        </p:nvSpPr>
        <p:spPr bwMode="auto">
          <a:xfrm>
            <a:off x="1651000" y="1181100"/>
            <a:ext cx="6858000" cy="7683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defTabSz="758825"/>
            <a:r>
              <a:rPr lang="en-US" sz="4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Pigs and Chickens</a:t>
            </a:r>
            <a:endParaRPr lang="en-US"/>
          </a:p>
        </p:txBody>
      </p:sp>
      <p:pic>
        <p:nvPicPr>
          <p:cNvPr id="46082" name="Picture 2" descr="pigs-chicke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3868738"/>
            <a:ext cx="6858000" cy="237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6083" name="AutoShape 3"/>
          <p:cNvSpPr>
            <a:spLocks/>
          </p:cNvSpPr>
          <p:nvPr/>
        </p:nvSpPr>
        <p:spPr bwMode="auto">
          <a:xfrm>
            <a:off x="1898650" y="2609850"/>
            <a:ext cx="2579688" cy="1042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00000">
              <a:alpha val="74901"/>
            </a:srgbClr>
          </a:solidFill>
          <a:ln w="3810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sz="2000">
                <a:solidFill>
                  <a:srgbClr val="FFFFFF"/>
                </a:solidFill>
                <a:latin typeface="Verdana Bold" panose="020B0804030504040204" pitchFamily="34" charset="0"/>
                <a:ea typeface="Verdana Bold" panose="020B0804030504040204" pitchFamily="34" charset="0"/>
                <a:cs typeface="Verdana Bold" panose="020B0804030504040204" pitchFamily="34" charset="0"/>
                <a:sym typeface="Verdana Bold" panose="020B0804030504040204" pitchFamily="34" charset="0"/>
              </a:rPr>
              <a:t>Product Owner</a:t>
            </a:r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sz="2000">
                <a:solidFill>
                  <a:srgbClr val="FFFFFF"/>
                </a:solidFill>
                <a:latin typeface="Verdana Bold" panose="020B0804030504040204" pitchFamily="34" charset="0"/>
                <a:ea typeface="Verdana Bold" panose="020B0804030504040204" pitchFamily="34" charset="0"/>
                <a:cs typeface="Verdana Bold" panose="020B0804030504040204" pitchFamily="34" charset="0"/>
                <a:sym typeface="Verdana Bold" panose="020B0804030504040204" pitchFamily="34" charset="0"/>
              </a:rPr>
              <a:t>Scrum Master</a:t>
            </a:r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sz="2000">
                <a:solidFill>
                  <a:srgbClr val="FFFFFF"/>
                </a:solidFill>
                <a:latin typeface="Verdana Bold" panose="020B0804030504040204" pitchFamily="34" charset="0"/>
                <a:ea typeface="Verdana Bold" panose="020B0804030504040204" pitchFamily="34" charset="0"/>
                <a:cs typeface="Verdana Bold" panose="020B0804030504040204" pitchFamily="34" charset="0"/>
                <a:sym typeface="Verdana Bold" panose="020B0804030504040204" pitchFamily="34" charset="0"/>
              </a:rPr>
              <a:t>Team Members</a:t>
            </a:r>
            <a:endParaRPr lang="en-US"/>
          </a:p>
        </p:txBody>
      </p:sp>
      <p:sp>
        <p:nvSpPr>
          <p:cNvPr id="46084" name="Line 4"/>
          <p:cNvSpPr>
            <a:spLocks noChangeShapeType="1"/>
          </p:cNvSpPr>
          <p:nvPr/>
        </p:nvSpPr>
        <p:spPr bwMode="auto">
          <a:xfrm flipV="1">
            <a:off x="2619375" y="1828800"/>
            <a:ext cx="479425" cy="781050"/>
          </a:xfrm>
          <a:prstGeom prst="line">
            <a:avLst/>
          </a:prstGeom>
          <a:noFill/>
          <a:ln w="63500" cap="flat" cmpd="sng">
            <a:solidFill>
              <a:srgbClr val="0000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6085" name="AutoShape 5"/>
          <p:cNvSpPr>
            <a:spLocks/>
          </p:cNvSpPr>
          <p:nvPr/>
        </p:nvSpPr>
        <p:spPr bwMode="auto">
          <a:xfrm>
            <a:off x="5619750" y="2609850"/>
            <a:ext cx="2579688" cy="1042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00000">
              <a:alpha val="74901"/>
            </a:srgbClr>
          </a:solidFill>
          <a:ln w="3810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sz="2000">
                <a:solidFill>
                  <a:srgbClr val="FFFFFF"/>
                </a:solidFill>
                <a:latin typeface="Verdana Bold" panose="020B0804030504040204" pitchFamily="34" charset="0"/>
                <a:ea typeface="Verdana Bold" panose="020B0804030504040204" pitchFamily="34" charset="0"/>
                <a:cs typeface="Verdana Bold" panose="020B0804030504040204" pitchFamily="34" charset="0"/>
                <a:sym typeface="Verdana Bold" panose="020B0804030504040204" pitchFamily="34" charset="0"/>
              </a:rPr>
              <a:t>Users</a:t>
            </a:r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sz="2000">
                <a:solidFill>
                  <a:srgbClr val="FFFFFF"/>
                </a:solidFill>
                <a:latin typeface="Verdana Bold" panose="020B0804030504040204" pitchFamily="34" charset="0"/>
                <a:ea typeface="Verdana Bold" panose="020B0804030504040204" pitchFamily="34" charset="0"/>
                <a:cs typeface="Verdana Bold" panose="020B0804030504040204" pitchFamily="34" charset="0"/>
                <a:sym typeface="Verdana Bold" panose="020B0804030504040204" pitchFamily="34" charset="0"/>
              </a:rPr>
              <a:t>Managers</a:t>
            </a:r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sz="2000">
                <a:solidFill>
                  <a:srgbClr val="FFFFFF"/>
                </a:solidFill>
                <a:latin typeface="Verdana Bold" panose="020B0804030504040204" pitchFamily="34" charset="0"/>
                <a:ea typeface="Verdana Bold" panose="020B0804030504040204" pitchFamily="34" charset="0"/>
                <a:cs typeface="Verdana Bold" panose="020B0804030504040204" pitchFamily="34" charset="0"/>
                <a:sym typeface="Verdana Bold" panose="020B0804030504040204" pitchFamily="34" charset="0"/>
              </a:rPr>
              <a:t>Marketing</a:t>
            </a:r>
            <a:endParaRPr lang="en-US"/>
          </a:p>
        </p:txBody>
      </p:sp>
      <p:sp>
        <p:nvSpPr>
          <p:cNvPr id="46086" name="Line 6"/>
          <p:cNvSpPr>
            <a:spLocks noChangeShapeType="1"/>
          </p:cNvSpPr>
          <p:nvPr/>
        </p:nvSpPr>
        <p:spPr bwMode="auto">
          <a:xfrm flipH="1" flipV="1">
            <a:off x="6699250" y="1828800"/>
            <a:ext cx="720725" cy="781050"/>
          </a:xfrm>
          <a:prstGeom prst="line">
            <a:avLst/>
          </a:prstGeom>
          <a:noFill/>
          <a:ln w="63500" cap="flat" cmpd="sng">
            <a:solidFill>
              <a:srgbClr val="0000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/>
          </p:cNvSpPr>
          <p:nvPr>
            <p:ph type="title"/>
          </p:nvPr>
        </p:nvSpPr>
        <p:spPr bwMode="auto">
          <a:xfrm>
            <a:off x="508000" y="303389"/>
            <a:ext cx="9144000" cy="127176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defTabSz="1015990"/>
            <a:r>
              <a:rPr lang="en-US" sz="6000">
                <a:solidFill>
                  <a:srgbClr val="FFFFFF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Scrum</a:t>
            </a: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77334" y="3302000"/>
            <a:ext cx="8551333" cy="2095500"/>
            <a:chOff x="677334" y="3302000"/>
            <a:chExt cx="8551333" cy="2095500"/>
          </a:xfrm>
        </p:grpSpPr>
        <p:pic>
          <p:nvPicPr>
            <p:cNvPr id="5122" name="Picture 2" descr="http://d.yimg.com/eur.yimg.com/ng/sp/empics/508128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34" y="3302000"/>
              <a:ext cx="3046237" cy="20760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123" name="AutoShape 3"/>
            <p:cNvSpPr>
              <a:spLocks/>
            </p:cNvSpPr>
            <p:nvPr/>
          </p:nvSpPr>
          <p:spPr bwMode="auto">
            <a:xfrm>
              <a:off x="4487333" y="4148667"/>
              <a:ext cx="1086556" cy="537987"/>
            </a:xfrm>
            <a:prstGeom prst="rightArrow">
              <a:avLst>
                <a:gd name="adj1" fmla="val 50000"/>
                <a:gd name="adj2" fmla="val 49996"/>
              </a:avLst>
            </a:prstGeom>
            <a:solidFill>
              <a:srgbClr val="4F81BD"/>
            </a:solidFill>
            <a:ln w="25400" cap="flat" cmpd="sng">
              <a:solidFill>
                <a:srgbClr val="385D8A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en-US" sz="3556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pic>
          <p:nvPicPr>
            <p:cNvPr id="5124" name="Picture 4" descr="http://www.sports-corporate.co.uk/uploads/sports_pics/rugby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4667" y="3302000"/>
              <a:ext cx="2794000" cy="2095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5125" name="AutoShape 5"/>
          <p:cNvSpPr>
            <a:spLocks/>
          </p:cNvSpPr>
          <p:nvPr/>
        </p:nvSpPr>
        <p:spPr bwMode="auto">
          <a:xfrm>
            <a:off x="4908904" y="7027334"/>
            <a:ext cx="5081763" cy="4956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99" tIns="50799" rIns="50799" bIns="50799"/>
          <a:lstStyle/>
          <a:p>
            <a:r>
              <a:rPr lang="en-US" sz="778">
                <a:solidFill>
                  <a:srgbClr val="00B050"/>
                </a:solidFill>
              </a:rPr>
              <a:t>Image source:</a:t>
            </a:r>
          </a:p>
          <a:p>
            <a:r>
              <a:rPr lang="en-US" sz="778">
                <a:solidFill>
                  <a:srgbClr val="FFFFFF"/>
                </a:solidFill>
                <a:hlinkClick r:id="rId5"/>
              </a:rPr>
              <a:t>http://uk.eurosport.yahoo.com/02092007/8/photo/general-shot-4x400m-relay-race.html</a:t>
            </a:r>
            <a:r>
              <a:rPr lang="en-US" sz="778">
                <a:solidFill>
                  <a:srgbClr val="00B050"/>
                </a:solidFill>
              </a:rPr>
              <a:t> </a:t>
            </a:r>
          </a:p>
          <a:p>
            <a:r>
              <a:rPr lang="en-US" sz="889">
                <a:solidFill>
                  <a:srgbClr val="FFFFFF"/>
                </a:solidFill>
                <a:hlinkClick r:id="rId6"/>
              </a:rPr>
              <a:t>http://www.sports-corporate.co.uk/uploads/sports_pics/rugby.jpg</a:t>
            </a:r>
            <a:r>
              <a:rPr lang="en-US" sz="889">
                <a:solidFill>
                  <a:srgbClr val="00B050"/>
                </a:solidFill>
              </a:rPr>
              <a:t>  </a:t>
            </a:r>
            <a:endParaRPr lang="en-US" sz="3556"/>
          </a:p>
        </p:txBody>
      </p:sp>
    </p:spTree>
    <p:extLst>
      <p:ext uri="{BB962C8B-B14F-4D97-AF65-F5344CB8AC3E}">
        <p14:creationId xmlns:p14="http://schemas.microsoft.com/office/powerpoint/2010/main" val="14717002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The Boss</a:t>
            </a:r>
            <a:endParaRPr lang="en-US"/>
          </a:p>
        </p:txBody>
      </p:sp>
      <p:pic>
        <p:nvPicPr>
          <p:cNvPr id="47106" name="Picture 2" descr="image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066800"/>
            <a:ext cx="8382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The Boss</a:t>
            </a:r>
            <a:endParaRPr lang="en-US"/>
          </a:p>
        </p:txBody>
      </p:sp>
      <p:pic>
        <p:nvPicPr>
          <p:cNvPr id="48130" name="Picture 2" descr="image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1071563"/>
            <a:ext cx="83915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 descr="darthvader-starwarsblog-793008715-x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7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9154" name="Rectangle 2"/>
          <p:cNvSpPr>
            <a:spLocks noGrp="1"/>
          </p:cNvSpPr>
          <p:nvPr>
            <p:ph type="title"/>
          </p:nvPr>
        </p:nvSpPr>
        <p:spPr bwMode="auto">
          <a:xfrm>
            <a:off x="279400" y="287338"/>
            <a:ext cx="3440113" cy="174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defTabSz="895350"/>
            <a:r>
              <a:rPr lang="en-US" sz="56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Product Owner</a:t>
            </a:r>
            <a:endParaRPr lang="en-US"/>
          </a:p>
        </p:txBody>
      </p:sp>
      <p:sp>
        <p:nvSpPr>
          <p:cNvPr id="49155" name="Rectangle 3"/>
          <p:cNvSpPr>
            <a:spLocks noGrp="1"/>
          </p:cNvSpPr>
          <p:nvPr>
            <p:ph type="body" idx="1"/>
          </p:nvPr>
        </p:nvSpPr>
        <p:spPr bwMode="auto">
          <a:xfrm>
            <a:off x="3552825" y="6530975"/>
            <a:ext cx="6486525" cy="1039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799" tIns="50799" rIns="50799" bIns="50799" numCol="1" anchor="t" anchorCtr="0" compatLnSpc="1">
            <a:prstTxWarp prst="textNoShape">
              <a:avLst/>
            </a:prstTxWarp>
          </a:bodyPr>
          <a:lstStyle/>
          <a:p>
            <a:pPr marL="209550" algn="r" defTabSz="758825">
              <a:lnSpc>
                <a:spcPct val="80000"/>
              </a:lnSpc>
              <a:spcBef>
                <a:spcPts val="1400"/>
              </a:spcBef>
            </a:pPr>
            <a:r>
              <a:rPr lang="en-US" sz="2700" b="1">
                <a:latin typeface="Gill Sans" charset="0"/>
                <a:ea typeface="Gill Sans" charset="0"/>
                <a:cs typeface="Gill Sans" charset="0"/>
                <a:sym typeface="Gill Sans" charset="0"/>
              </a:rPr>
              <a:t>Owner of project vision</a:t>
            </a:r>
            <a:endParaRPr lang="en-US" sz="29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209550" algn="r" defTabSz="758825">
              <a:lnSpc>
                <a:spcPct val="80000"/>
              </a:lnSpc>
              <a:spcBef>
                <a:spcPts val="1400"/>
              </a:spcBef>
            </a:pPr>
            <a:r>
              <a:rPr lang="en-US" sz="2700" b="1">
                <a:latin typeface="Gill Sans" charset="0"/>
                <a:ea typeface="Gill Sans" charset="0"/>
                <a:cs typeface="Gill Sans" charset="0"/>
                <a:sym typeface="Gill Sans" charset="0"/>
              </a:rPr>
              <a:t>Represents the customer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Product </a:t>
            </a:r>
            <a:r>
              <a:rPr lang="en-US" sz="5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O</a:t>
            </a:r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wner</a:t>
            </a:r>
            <a:endParaRPr lang="en-US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1600200"/>
            <a:ext cx="9461500" cy="5080000"/>
          </a:xfrm>
        </p:spPr>
        <p:txBody>
          <a:bodyPr lIns="0" tIns="0" rIns="0" bIns="0"/>
          <a:lstStyle/>
          <a:p>
            <a:pPr marL="6985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Define the features of the product</a:t>
            </a:r>
          </a:p>
          <a:p>
            <a:pPr marL="6985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t-EE" sz="2800" dirty="0" err="1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Owns</a:t>
            </a:r>
            <a:r>
              <a:rPr lang="et-EE" sz="28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</a:t>
            </a:r>
            <a:r>
              <a:rPr lang="et-EE" sz="2800" dirty="0" err="1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the</a:t>
            </a:r>
            <a:r>
              <a:rPr lang="et-EE" sz="28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</a:t>
            </a:r>
            <a:r>
              <a:rPr lang="et-EE" sz="2800" dirty="0" err="1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Product</a:t>
            </a:r>
            <a:r>
              <a:rPr lang="et-EE" sz="28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</a:t>
            </a:r>
            <a:r>
              <a:rPr lang="et-EE" sz="2800" dirty="0" err="1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Backlog</a:t>
            </a:r>
            <a:endParaRPr lang="et-EE" sz="2800" dirty="0" smtClean="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698500" indent="-444500" defTabSz="914400">
              <a:spcBef>
                <a:spcPts val="13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Decide 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on release date and content</a:t>
            </a:r>
          </a:p>
          <a:p>
            <a:pPr marL="698500" indent="-444500" defTabSz="914400">
              <a:spcBef>
                <a:spcPts val="13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Be responsible for the profitability of the product (ROI)</a:t>
            </a:r>
          </a:p>
          <a:p>
            <a:pPr marL="698500" indent="-444500" defTabSz="914400">
              <a:spcBef>
                <a:spcPts val="13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Prioritize features according to market value </a:t>
            </a:r>
          </a:p>
          <a:p>
            <a:pPr marL="698500" indent="-444500" defTabSz="914400">
              <a:spcBef>
                <a:spcPts val="13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Adjust features and priority every iteration, as needed  </a:t>
            </a:r>
          </a:p>
          <a:p>
            <a:pPr marL="698500" indent="-444500" defTabSz="914400">
              <a:spcBef>
                <a:spcPts val="13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Accept or reject work results</a:t>
            </a:r>
            <a:endParaRPr lang="en-US" sz="1100" dirty="0"/>
          </a:p>
        </p:txBody>
      </p:sp>
      <p:pic>
        <p:nvPicPr>
          <p:cNvPr id="50179" name="Picture 3" descr="image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11138"/>
            <a:ext cx="2438400" cy="188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 descr="yoda-metrojp-8574038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7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2" name="Rectangle 2"/>
          <p:cNvSpPr>
            <a:spLocks noGrp="1"/>
          </p:cNvSpPr>
          <p:nvPr>
            <p:ph type="title"/>
          </p:nvPr>
        </p:nvSpPr>
        <p:spPr bwMode="auto">
          <a:xfrm>
            <a:off x="439738" y="768350"/>
            <a:ext cx="2732087" cy="1905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defTabSz="914400"/>
            <a:r>
              <a:rPr lang="en-US" sz="58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Master</a:t>
            </a:r>
            <a:endParaRPr lang="en-US"/>
          </a:p>
        </p:txBody>
      </p:sp>
      <p:sp>
        <p:nvSpPr>
          <p:cNvPr id="51203" name="Rectangle 3"/>
          <p:cNvSpPr>
            <a:spLocks noGrp="1"/>
          </p:cNvSpPr>
          <p:nvPr>
            <p:ph type="body" idx="1"/>
          </p:nvPr>
        </p:nvSpPr>
        <p:spPr bwMode="auto">
          <a:xfrm>
            <a:off x="6748463" y="2449513"/>
            <a:ext cx="3290887" cy="17589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168275" algn="r" defTabSz="712788">
              <a:lnSpc>
                <a:spcPct val="90000"/>
              </a:lnSpc>
              <a:spcBef>
                <a:spcPts val="1400"/>
              </a:spcBef>
            </a:pPr>
            <a:r>
              <a:rPr lang="en-US" sz="2100" b="1">
                <a:latin typeface="Gill Sans" charset="0"/>
                <a:ea typeface="Gill Sans" charset="0"/>
                <a:cs typeface="Gill Sans" charset="0"/>
                <a:sym typeface="Gill Sans" charset="0"/>
              </a:rPr>
              <a:t>Servant leader</a:t>
            </a:r>
            <a:endParaRPr lang="en-US" sz="24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168275" algn="r" defTabSz="712788">
              <a:lnSpc>
                <a:spcPct val="90000"/>
              </a:lnSpc>
              <a:spcBef>
                <a:spcPts val="1400"/>
              </a:spcBef>
            </a:pPr>
            <a:r>
              <a:rPr lang="en-US" sz="2100" b="1">
                <a:latin typeface="Gill Sans" charset="0"/>
                <a:ea typeface="Gill Sans" charset="0"/>
                <a:cs typeface="Gill Sans" charset="0"/>
                <a:sym typeface="Gill Sans" charset="0"/>
              </a:rPr>
              <a:t>Team protector</a:t>
            </a:r>
            <a:endParaRPr lang="en-US" sz="24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168275" algn="r" defTabSz="712788">
              <a:lnSpc>
                <a:spcPct val="90000"/>
              </a:lnSpc>
              <a:spcBef>
                <a:spcPts val="1400"/>
              </a:spcBef>
            </a:pPr>
            <a:r>
              <a:rPr lang="en-US" sz="2100" b="1">
                <a:latin typeface="Gill Sans" charset="0"/>
                <a:ea typeface="Gill Sans" charset="0"/>
                <a:cs typeface="Gill Sans" charset="0"/>
                <a:sym typeface="Gill Sans" charset="0"/>
              </a:rPr>
              <a:t>Troubleshooter</a:t>
            </a:r>
            <a:endParaRPr lang="en-US" sz="24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168275" algn="r" defTabSz="712788">
              <a:lnSpc>
                <a:spcPct val="90000"/>
              </a:lnSpc>
              <a:spcBef>
                <a:spcPts val="1400"/>
              </a:spcBef>
            </a:pPr>
            <a:r>
              <a:rPr lang="en-US" sz="2100" b="1"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guide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The ScrumMaster</a:t>
            </a:r>
            <a:endParaRPr lang="en-US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1600200"/>
            <a:ext cx="9461500" cy="5080000"/>
          </a:xfrm>
        </p:spPr>
        <p:txBody>
          <a:bodyPr lIns="0" tIns="0" rIns="0" bIns="0"/>
          <a:lstStyle/>
          <a:p>
            <a:pPr marL="655638" indent="-401638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900">
                <a:latin typeface="Gill Sans" charset="0"/>
                <a:ea typeface="Gill Sans" charset="0"/>
                <a:cs typeface="Gill Sans" charset="0"/>
                <a:sym typeface="Gill Sans" charset="0"/>
              </a:rPr>
              <a:t>Represents management to the project</a:t>
            </a:r>
          </a:p>
          <a:p>
            <a:pPr marL="655638" indent="-401638" defTabSz="914400">
              <a:spcBef>
                <a:spcPts val="11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900">
                <a:latin typeface="Gill Sans" charset="0"/>
                <a:ea typeface="Gill Sans" charset="0"/>
                <a:cs typeface="Gill Sans" charset="0"/>
                <a:sym typeface="Gill Sans" charset="0"/>
              </a:rPr>
              <a:t>Responsible for enacting Scrum values and practices</a:t>
            </a:r>
          </a:p>
          <a:p>
            <a:pPr marL="655638" indent="-401638" defTabSz="914400">
              <a:spcBef>
                <a:spcPts val="11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900">
                <a:latin typeface="Gill Sans" charset="0"/>
                <a:ea typeface="Gill Sans" charset="0"/>
                <a:cs typeface="Gill Sans" charset="0"/>
                <a:sym typeface="Gill Sans" charset="0"/>
              </a:rPr>
              <a:t>Removes impediments </a:t>
            </a:r>
          </a:p>
          <a:p>
            <a:pPr marL="655638" indent="-401638" defTabSz="914400">
              <a:spcBef>
                <a:spcPts val="11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900">
                <a:latin typeface="Gill Sans" charset="0"/>
                <a:ea typeface="Gill Sans" charset="0"/>
                <a:cs typeface="Gill Sans" charset="0"/>
                <a:sym typeface="Gill Sans" charset="0"/>
              </a:rPr>
              <a:t>Ensure that the team is fully functional and productive</a:t>
            </a:r>
          </a:p>
          <a:p>
            <a:pPr marL="655638" indent="-401638" defTabSz="914400">
              <a:spcBef>
                <a:spcPts val="11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900">
                <a:latin typeface="Gill Sans" charset="0"/>
                <a:ea typeface="Gill Sans" charset="0"/>
                <a:cs typeface="Gill Sans" charset="0"/>
                <a:sym typeface="Gill Sans" charset="0"/>
              </a:rPr>
              <a:t>Enable close cooperation across all roles and functions</a:t>
            </a:r>
          </a:p>
          <a:p>
            <a:pPr marL="655638" indent="-401638" defTabSz="914400">
              <a:spcBef>
                <a:spcPts val="11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900">
                <a:latin typeface="Gill Sans" charset="0"/>
                <a:ea typeface="Gill Sans" charset="0"/>
                <a:cs typeface="Gill Sans" charset="0"/>
                <a:sym typeface="Gill Sans" charset="0"/>
              </a:rPr>
              <a:t>Shield the team from external interferences</a:t>
            </a:r>
            <a:endParaRPr lang="en-US"/>
          </a:p>
        </p:txBody>
      </p:sp>
      <p:pic>
        <p:nvPicPr>
          <p:cNvPr id="52227" name="Picture 3" descr="image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374650"/>
            <a:ext cx="182880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 descr="jedis-donabelandewen-196297543-x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760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3250" name="Rectangle 2"/>
          <p:cNvSpPr>
            <a:spLocks noGrp="1"/>
          </p:cNvSpPr>
          <p:nvPr>
            <p:ph type="title"/>
          </p:nvPr>
        </p:nvSpPr>
        <p:spPr bwMode="auto">
          <a:xfrm>
            <a:off x="3878263" y="209550"/>
            <a:ext cx="2482850" cy="174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defTabSz="914400"/>
            <a:r>
              <a:rPr lang="en-US" sz="58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The Team</a:t>
            </a:r>
            <a:endParaRPr lang="en-US"/>
          </a:p>
        </p:txBody>
      </p:sp>
      <p:sp>
        <p:nvSpPr>
          <p:cNvPr id="53251" name="Rectangle 3"/>
          <p:cNvSpPr>
            <a:spLocks noGrp="1"/>
          </p:cNvSpPr>
          <p:nvPr>
            <p:ph type="body" idx="1"/>
          </p:nvPr>
        </p:nvSpPr>
        <p:spPr bwMode="auto">
          <a:xfrm>
            <a:off x="0" y="5888038"/>
            <a:ext cx="10160000" cy="1762125"/>
          </a:xfrm>
          <a:solidFill>
            <a:srgbClr val="000000">
              <a:alpha val="50194"/>
            </a:srgbClr>
          </a:solidFill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15900" algn="ctr" defTabSz="914400">
              <a:spcBef>
                <a:spcPts val="1800"/>
              </a:spcBef>
            </a:pPr>
            <a:r>
              <a:rPr lang="en-US" sz="2500" b="1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Small (5–9 people)</a:t>
            </a:r>
            <a:endParaRPr lang="en-US" sz="32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215900" algn="ctr" defTabSz="914400">
              <a:spcBef>
                <a:spcPts val="1800"/>
              </a:spcBef>
            </a:pPr>
            <a:r>
              <a:rPr lang="en-US" sz="2500" b="1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Colocated - Cross-functional</a:t>
            </a:r>
            <a:endParaRPr lang="en-US" sz="32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215900" algn="ctr" defTabSz="914400">
              <a:spcBef>
                <a:spcPts val="1800"/>
              </a:spcBef>
            </a:pPr>
            <a:r>
              <a:rPr lang="en-US" sz="2500" b="1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Self-organized - Full-time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The </a:t>
            </a:r>
            <a:r>
              <a:rPr lang="en-US" sz="5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</a:t>
            </a:r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eam</a:t>
            </a:r>
            <a:endParaRPr 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2100" y="1600200"/>
            <a:ext cx="9664700" cy="5080000"/>
          </a:xfrm>
        </p:spPr>
        <p:txBody>
          <a:bodyPr lIns="0" tIns="0" rIns="0" bIns="0"/>
          <a:lstStyle/>
          <a:p>
            <a:pPr marL="673100" indent="-419100" defTabSz="914400">
              <a:lnSpc>
                <a:spcPct val="90000"/>
              </a:lnSpc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100">
                <a:latin typeface="Gill Sans" charset="0"/>
                <a:ea typeface="Gill Sans" charset="0"/>
                <a:cs typeface="Gill Sans" charset="0"/>
                <a:sym typeface="Gill Sans" charset="0"/>
              </a:rPr>
              <a:t>Typically 5-9 people</a:t>
            </a:r>
          </a:p>
          <a:p>
            <a:pPr marL="673100" indent="-419100" defTabSz="914400">
              <a:lnSpc>
                <a:spcPct val="90000"/>
              </a:lnSpc>
              <a:spcBef>
                <a:spcPts val="14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100">
                <a:latin typeface="Gill Sans" charset="0"/>
                <a:ea typeface="Gill Sans" charset="0"/>
                <a:cs typeface="Gill Sans" charset="0"/>
                <a:sym typeface="Gill Sans" charset="0"/>
              </a:rPr>
              <a:t>Cross-functional:</a:t>
            </a:r>
          </a:p>
          <a:p>
            <a:pPr marL="1025525" lvl="1" indent="-428625" defTabSz="914400">
              <a:lnSpc>
                <a:spcPct val="90000"/>
              </a:lnSpc>
              <a:spcBef>
                <a:spcPts val="1400"/>
              </a:spcBef>
              <a:buSzPct val="150000"/>
              <a:buFont typeface="Lucida Grande" charset="0"/>
              <a:buChar char="•"/>
            </a:pPr>
            <a:r>
              <a:rPr lang="en-US" sz="2700">
                <a:latin typeface="Gill Sans" charset="0"/>
                <a:ea typeface="Gill Sans" charset="0"/>
                <a:cs typeface="Gill Sans" charset="0"/>
                <a:sym typeface="Gill Sans" charset="0"/>
              </a:rPr>
              <a:t>Programmers, testers, user experience designers, etc.</a:t>
            </a:r>
            <a:endParaRPr lang="en-US" sz="28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673100" indent="-419100" defTabSz="914400">
              <a:lnSpc>
                <a:spcPct val="90000"/>
              </a:lnSpc>
              <a:spcBef>
                <a:spcPts val="14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700">
                <a:latin typeface="Gill Sans" charset="0"/>
                <a:ea typeface="Gill Sans" charset="0"/>
                <a:cs typeface="Gill Sans" charset="0"/>
                <a:sym typeface="Gill Sans" charset="0"/>
              </a:rPr>
              <a:t>M</a:t>
            </a:r>
            <a:r>
              <a:rPr lang="en-US" sz="3100">
                <a:latin typeface="Gill Sans" charset="0"/>
                <a:ea typeface="Gill Sans" charset="0"/>
                <a:cs typeface="Gill Sans" charset="0"/>
                <a:sym typeface="Gill Sans" charset="0"/>
              </a:rPr>
              <a:t>embers should be full-time</a:t>
            </a:r>
          </a:p>
          <a:p>
            <a:pPr marL="1025525" lvl="1" indent="-428625" defTabSz="914400">
              <a:lnSpc>
                <a:spcPct val="90000"/>
              </a:lnSpc>
              <a:spcBef>
                <a:spcPts val="1400"/>
              </a:spcBef>
              <a:buSzPct val="150000"/>
              <a:buFont typeface="Lucida Grande" charset="0"/>
              <a:buChar char="•"/>
            </a:pPr>
            <a:r>
              <a:rPr lang="en-US" sz="2700">
                <a:latin typeface="Gill Sans" charset="0"/>
                <a:ea typeface="Gill Sans" charset="0"/>
                <a:cs typeface="Gill Sans" charset="0"/>
                <a:sym typeface="Gill Sans" charset="0"/>
              </a:rPr>
              <a:t>May be exceptions (e.g., database administrator)</a:t>
            </a:r>
            <a:endParaRPr lang="en-US" sz="28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673100" indent="-419100" defTabSz="914400">
              <a:lnSpc>
                <a:spcPct val="90000"/>
              </a:lnSpc>
              <a:spcBef>
                <a:spcPts val="14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100">
                <a:latin typeface="Gill Sans" charset="0"/>
                <a:ea typeface="Gill Sans" charset="0"/>
                <a:cs typeface="Gill Sans" charset="0"/>
                <a:sym typeface="Gill Sans" charset="0"/>
              </a:rPr>
              <a:t>Teams are self-organizing</a:t>
            </a:r>
          </a:p>
          <a:p>
            <a:pPr marL="1025525" lvl="1" indent="-428625" defTabSz="914400">
              <a:lnSpc>
                <a:spcPct val="90000"/>
              </a:lnSpc>
              <a:spcBef>
                <a:spcPts val="1400"/>
              </a:spcBef>
              <a:buSzPct val="150000"/>
              <a:buFont typeface="Lucida Grande" charset="0"/>
              <a:buChar char="•"/>
            </a:pPr>
            <a:r>
              <a:rPr lang="en-US" sz="2700">
                <a:latin typeface="Gill Sans" charset="0"/>
                <a:ea typeface="Gill Sans" charset="0"/>
                <a:cs typeface="Gill Sans" charset="0"/>
                <a:sym typeface="Gill Sans" charset="0"/>
              </a:rPr>
              <a:t>Ideally, no titles but rarely a possibility</a:t>
            </a:r>
            <a:endParaRPr lang="en-US" sz="28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673100" indent="-419100" defTabSz="914400">
              <a:lnSpc>
                <a:spcPct val="90000"/>
              </a:lnSpc>
              <a:spcBef>
                <a:spcPts val="14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100">
                <a:latin typeface="Gill Sans" charset="0"/>
                <a:ea typeface="Gill Sans" charset="0"/>
                <a:cs typeface="Gill Sans" charset="0"/>
                <a:sym typeface="Gill Sans" charset="0"/>
              </a:rPr>
              <a:t>Membership should change only between sprints</a:t>
            </a:r>
            <a:endParaRPr lang="en-US"/>
          </a:p>
        </p:txBody>
      </p:sp>
      <p:grpSp>
        <p:nvGrpSpPr>
          <p:cNvPr id="54275" name="Group 3"/>
          <p:cNvGrpSpPr>
            <a:grpSpLocks/>
          </p:cNvGrpSpPr>
          <p:nvPr/>
        </p:nvGrpSpPr>
        <p:grpSpPr bwMode="auto">
          <a:xfrm>
            <a:off x="6546850" y="576263"/>
            <a:ext cx="2705100" cy="2139950"/>
            <a:chOff x="0" y="-1"/>
            <a:chExt cx="2705100" cy="2138365"/>
          </a:xfrm>
        </p:grpSpPr>
        <p:pic>
          <p:nvPicPr>
            <p:cNvPr id="54276" name="Picture 4" descr="image50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450" y="719671"/>
              <a:ext cx="804863" cy="6990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54277" name="Group 5"/>
            <p:cNvGrpSpPr>
              <a:grpSpLocks/>
            </p:cNvGrpSpPr>
            <p:nvPr/>
          </p:nvGrpSpPr>
          <p:grpSpPr bwMode="auto">
            <a:xfrm>
              <a:off x="0" y="-1"/>
              <a:ext cx="2705100" cy="2138365"/>
              <a:chOff x="0" y="0"/>
              <a:chExt cx="2705100" cy="2138364"/>
            </a:xfrm>
          </p:grpSpPr>
          <p:grpSp>
            <p:nvGrpSpPr>
              <p:cNvPr id="54278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2705100" cy="699020"/>
                <a:chOff x="0" y="0"/>
                <a:chExt cx="2705100" cy="699020"/>
              </a:xfrm>
            </p:grpSpPr>
            <p:pic>
              <p:nvPicPr>
                <p:cNvPr id="54279" name="Picture 7" descr="image51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804863" cy="6990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4280" name="Picture 8" descr="image52.pn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49325" y="0"/>
                  <a:ext cx="804863" cy="6990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4281" name="Picture 9" descr="image51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98650" y="0"/>
                  <a:ext cx="806450" cy="6990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54282" name="Picture 10" descr="image53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750" y="745090"/>
                <a:ext cx="804863" cy="660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4283" name="Group 11"/>
              <p:cNvGrpSpPr>
                <a:grpSpLocks/>
              </p:cNvGrpSpPr>
              <p:nvPr/>
            </p:nvGrpSpPr>
            <p:grpSpPr bwMode="auto">
              <a:xfrm>
                <a:off x="0" y="1439344"/>
                <a:ext cx="2705100" cy="699020"/>
                <a:chOff x="0" y="0"/>
                <a:chExt cx="2705100" cy="699020"/>
              </a:xfrm>
            </p:grpSpPr>
            <p:pic>
              <p:nvPicPr>
                <p:cNvPr id="54284" name="Picture 12" descr="image53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5418"/>
                  <a:ext cx="804863" cy="6608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4285" name="Picture 13" descr="image54.pn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98650" y="0"/>
                  <a:ext cx="806450" cy="6990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4286" name="Picture 14" descr="image50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49325" y="0"/>
                  <a:ext cx="804863" cy="6990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 descr="image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376488"/>
            <a:ext cx="6921500" cy="286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 descr="image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008188"/>
            <a:ext cx="7294563" cy="41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 descr="goal-ontask-24830816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7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8" name="Rectangle 2"/>
          <p:cNvSpPr>
            <a:spLocks noGrp="1"/>
          </p:cNvSpPr>
          <p:nvPr>
            <p:ph type="title"/>
          </p:nvPr>
        </p:nvSpPr>
        <p:spPr bwMode="auto">
          <a:xfrm>
            <a:off x="3319463" y="287338"/>
            <a:ext cx="3613150" cy="174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defTabSz="895350"/>
            <a:r>
              <a:rPr lang="en-US" sz="56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The Goal of Scrum</a:t>
            </a:r>
            <a:endParaRPr lang="en-US"/>
          </a:p>
        </p:txBody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 bwMode="auto">
          <a:xfrm>
            <a:off x="0" y="6646863"/>
            <a:ext cx="10160000" cy="960437"/>
          </a:xfrm>
          <a:solidFill>
            <a:srgbClr val="000000">
              <a:alpha val="39998"/>
            </a:srgbClr>
          </a:solidFill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799" tIns="50799" rIns="50799" bIns="50799" numCol="1" anchor="t" anchorCtr="0" compatLnSpc="1">
            <a:prstTxWarp prst="textNoShape">
              <a:avLst/>
            </a:prstTxWarp>
          </a:bodyPr>
          <a:lstStyle/>
          <a:p>
            <a:pPr marL="184150" algn="ctr" defTabSz="666750">
              <a:lnSpc>
                <a:spcPct val="90000"/>
              </a:lnSpc>
              <a:spcBef>
                <a:spcPts val="1300"/>
              </a:spcBef>
            </a:pPr>
            <a:r>
              <a:rPr lang="en-US" sz="2400" b="1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Manage Complexity, Unpredictability and Change</a:t>
            </a:r>
            <a:endParaRPr lang="en-US" sz="26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184150" algn="ctr" defTabSz="666750">
              <a:lnSpc>
                <a:spcPct val="90000"/>
              </a:lnSpc>
              <a:spcBef>
                <a:spcPts val="1300"/>
              </a:spcBef>
            </a:pPr>
            <a:r>
              <a:rPr lang="en-US" sz="2400" b="1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through Visibility, Inspection and Adaptation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Ceremonies</a:t>
            </a:r>
            <a:endParaRPr lang="en-US"/>
          </a:p>
        </p:txBody>
      </p:sp>
      <p:pic>
        <p:nvPicPr>
          <p:cNvPr id="58370" name="Picture 2" descr="image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2152650"/>
            <a:ext cx="7632700" cy="476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3" name="Group 1"/>
          <p:cNvGrpSpPr>
            <a:grpSpLocks/>
          </p:cNvGrpSpPr>
          <p:nvPr/>
        </p:nvGrpSpPr>
        <p:grpSpPr bwMode="auto">
          <a:xfrm>
            <a:off x="722313" y="1077913"/>
            <a:ext cx="4141787" cy="2046287"/>
            <a:chOff x="-1" y="-1"/>
            <a:chExt cx="4140201" cy="2044701"/>
          </a:xfrm>
        </p:grpSpPr>
        <p:sp>
          <p:nvSpPr>
            <p:cNvPr id="59394" name="AutoShape 2"/>
            <p:cNvSpPr>
              <a:spLocks/>
            </p:cNvSpPr>
            <p:nvPr/>
          </p:nvSpPr>
          <p:spPr bwMode="auto">
            <a:xfrm>
              <a:off x="12700" y="0"/>
              <a:ext cx="4127500" cy="2044700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 cap="flat" cmpd="sng">
              <a:solidFill>
                <a:srgbClr val="B3B3B3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395" name="AutoShape 3"/>
            <p:cNvSpPr>
              <a:spLocks/>
            </p:cNvSpPr>
            <p:nvPr/>
          </p:nvSpPr>
          <p:spPr bwMode="auto">
            <a:xfrm>
              <a:off x="152400" y="622300"/>
              <a:ext cx="2806700" cy="1320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</a:pPr>
              <a:r>
                <a:rPr lang="en-US" sz="2800">
                  <a:solidFill>
                    <a:srgbClr val="B3B3B3"/>
                  </a:solidFill>
                </a:rPr>
                <a:t>Product owner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</a:pPr>
              <a:r>
                <a:rPr lang="en-US" sz="2800">
                  <a:solidFill>
                    <a:srgbClr val="B3B3B3"/>
                  </a:solidFill>
                </a:rPr>
                <a:t>ScrumMaster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</a:pPr>
              <a:r>
                <a:rPr lang="en-US" sz="2800">
                  <a:solidFill>
                    <a:srgbClr val="B3B3B3"/>
                  </a:solidFill>
                </a:rPr>
                <a:t>Team</a:t>
              </a:r>
              <a:endParaRPr lang="en-US"/>
            </a:p>
          </p:txBody>
        </p:sp>
        <p:sp>
          <p:nvSpPr>
            <p:cNvPr id="59396" name="AutoShape 4"/>
            <p:cNvSpPr>
              <a:spLocks/>
            </p:cNvSpPr>
            <p:nvPr/>
          </p:nvSpPr>
          <p:spPr bwMode="auto">
            <a:xfrm>
              <a:off x="482600" y="0"/>
              <a:ext cx="1905000" cy="5969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397" name="AutoShape 5"/>
            <p:cNvSpPr>
              <a:spLocks/>
            </p:cNvSpPr>
            <p:nvPr/>
          </p:nvSpPr>
          <p:spPr bwMode="auto">
            <a:xfrm rot="10800000">
              <a:off x="2273299" y="139700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398" name="AutoShape 6"/>
            <p:cNvSpPr>
              <a:spLocks/>
            </p:cNvSpPr>
            <p:nvPr/>
          </p:nvSpPr>
          <p:spPr bwMode="auto">
            <a:xfrm>
              <a:off x="-1" y="-1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399" name="AutoShape 7"/>
            <p:cNvSpPr>
              <a:spLocks/>
            </p:cNvSpPr>
            <p:nvPr/>
          </p:nvSpPr>
          <p:spPr bwMode="auto">
            <a:xfrm>
              <a:off x="0" y="34290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00" name="AutoShape 8"/>
            <p:cNvSpPr>
              <a:spLocks/>
            </p:cNvSpPr>
            <p:nvPr/>
          </p:nvSpPr>
          <p:spPr bwMode="auto">
            <a:xfrm>
              <a:off x="2146300" y="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01" name="AutoShape 9"/>
            <p:cNvSpPr>
              <a:spLocks/>
            </p:cNvSpPr>
            <p:nvPr/>
          </p:nvSpPr>
          <p:spPr bwMode="auto">
            <a:xfrm>
              <a:off x="165100" y="12700"/>
              <a:ext cx="2120900" cy="558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/>
              <a:r>
                <a:rPr lang="en-US">
                  <a:solidFill>
                    <a:srgbClr val="FFFFFF"/>
                  </a:solidFill>
                </a:rPr>
                <a:t>Roles</a:t>
              </a:r>
              <a:endParaRPr lang="en-US"/>
            </a:p>
          </p:txBody>
        </p:sp>
      </p:grpSp>
      <p:sp>
        <p:nvSpPr>
          <p:cNvPr id="59402" name="Rectangle 10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</a:t>
            </a:r>
            <a:r>
              <a:rPr lang="en-US" sz="5800">
                <a:solidFill>
                  <a:srgbClr val="E21826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</a:t>
            </a:r>
            <a:r>
              <a:rPr lang="en-US" sz="58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ramework</a:t>
            </a:r>
            <a:endParaRPr lang="en-US"/>
          </a:p>
        </p:txBody>
      </p:sp>
      <p:grpSp>
        <p:nvGrpSpPr>
          <p:cNvPr id="59403" name="Group 11"/>
          <p:cNvGrpSpPr>
            <a:grpSpLocks/>
          </p:cNvGrpSpPr>
          <p:nvPr/>
        </p:nvGrpSpPr>
        <p:grpSpPr bwMode="auto">
          <a:xfrm>
            <a:off x="5103813" y="5103813"/>
            <a:ext cx="4141787" cy="2046287"/>
            <a:chOff x="-1" y="-1"/>
            <a:chExt cx="4140202" cy="2044702"/>
          </a:xfrm>
        </p:grpSpPr>
        <p:sp>
          <p:nvSpPr>
            <p:cNvPr id="59404" name="AutoShape 12"/>
            <p:cNvSpPr>
              <a:spLocks/>
            </p:cNvSpPr>
            <p:nvPr/>
          </p:nvSpPr>
          <p:spPr bwMode="auto">
            <a:xfrm>
              <a:off x="12700" y="0"/>
              <a:ext cx="4127500" cy="2044700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 cap="flat" cmpd="sng">
              <a:solidFill>
                <a:srgbClr val="B3B3B3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05" name="AutoShape 13"/>
            <p:cNvSpPr>
              <a:spLocks/>
            </p:cNvSpPr>
            <p:nvPr/>
          </p:nvSpPr>
          <p:spPr bwMode="auto">
            <a:xfrm>
              <a:off x="152400" y="622300"/>
              <a:ext cx="3771900" cy="1320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</a:pPr>
              <a:r>
                <a:rPr lang="en-US" sz="2800">
                  <a:solidFill>
                    <a:srgbClr val="B3B3B3"/>
                  </a:solidFill>
                </a:rPr>
                <a:t>Product backlog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</a:pPr>
              <a:r>
                <a:rPr lang="en-US" sz="2800">
                  <a:solidFill>
                    <a:srgbClr val="B3B3B3"/>
                  </a:solidFill>
                </a:rPr>
                <a:t>Sprint backlog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</a:pPr>
              <a:r>
                <a:rPr lang="en-US" sz="2800">
                  <a:solidFill>
                    <a:srgbClr val="B3B3B3"/>
                  </a:solidFill>
                </a:rPr>
                <a:t>Burndown charts</a:t>
              </a:r>
              <a:endParaRPr lang="en-US"/>
            </a:p>
          </p:txBody>
        </p:sp>
        <p:sp>
          <p:nvSpPr>
            <p:cNvPr id="59406" name="AutoShape 14"/>
            <p:cNvSpPr>
              <a:spLocks/>
            </p:cNvSpPr>
            <p:nvPr/>
          </p:nvSpPr>
          <p:spPr bwMode="auto">
            <a:xfrm>
              <a:off x="482600" y="0"/>
              <a:ext cx="1905000" cy="5969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07" name="AutoShape 15"/>
            <p:cNvSpPr>
              <a:spLocks/>
            </p:cNvSpPr>
            <p:nvPr/>
          </p:nvSpPr>
          <p:spPr bwMode="auto">
            <a:xfrm rot="10800000">
              <a:off x="2273299" y="139700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08" name="AutoShape 16"/>
            <p:cNvSpPr>
              <a:spLocks/>
            </p:cNvSpPr>
            <p:nvPr/>
          </p:nvSpPr>
          <p:spPr bwMode="auto">
            <a:xfrm>
              <a:off x="-1" y="-1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09" name="AutoShape 17"/>
            <p:cNvSpPr>
              <a:spLocks/>
            </p:cNvSpPr>
            <p:nvPr/>
          </p:nvSpPr>
          <p:spPr bwMode="auto">
            <a:xfrm>
              <a:off x="0" y="34290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10" name="AutoShape 18"/>
            <p:cNvSpPr>
              <a:spLocks/>
            </p:cNvSpPr>
            <p:nvPr/>
          </p:nvSpPr>
          <p:spPr bwMode="auto">
            <a:xfrm>
              <a:off x="2146300" y="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11" name="AutoShape 19"/>
            <p:cNvSpPr>
              <a:spLocks/>
            </p:cNvSpPr>
            <p:nvPr/>
          </p:nvSpPr>
          <p:spPr bwMode="auto">
            <a:xfrm>
              <a:off x="165100" y="12700"/>
              <a:ext cx="2120900" cy="558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/>
              <a:r>
                <a:rPr lang="en-US">
                  <a:solidFill>
                    <a:srgbClr val="FFFFFF"/>
                  </a:solidFill>
                </a:rPr>
                <a:t>Artifacts</a:t>
              </a:r>
              <a:endParaRPr lang="en-US"/>
            </a:p>
          </p:txBody>
        </p:sp>
      </p:grpSp>
      <p:grpSp>
        <p:nvGrpSpPr>
          <p:cNvPr id="59412" name="Group 20"/>
          <p:cNvGrpSpPr>
            <a:grpSpLocks/>
          </p:cNvGrpSpPr>
          <p:nvPr/>
        </p:nvGrpSpPr>
        <p:grpSpPr bwMode="auto">
          <a:xfrm>
            <a:off x="3287713" y="2817813"/>
            <a:ext cx="4141787" cy="2528887"/>
            <a:chOff x="-1" y="-1"/>
            <a:chExt cx="4140202" cy="2527301"/>
          </a:xfrm>
        </p:grpSpPr>
        <p:sp>
          <p:nvSpPr>
            <p:cNvPr id="59413" name="AutoShape 21" descr="image3.png"/>
            <p:cNvSpPr>
              <a:spLocks/>
            </p:cNvSpPr>
            <p:nvPr/>
          </p:nvSpPr>
          <p:spPr bwMode="auto">
            <a:xfrm>
              <a:off x="12700" y="0"/>
              <a:ext cx="4127500" cy="2527300"/>
            </a:xfrm>
            <a:prstGeom prst="roundRect">
              <a:avLst>
                <a:gd name="adj" fmla="val 1206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>
              <a:solidFill>
                <a:srgbClr val="003C83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14" name="AutoShape 22"/>
            <p:cNvSpPr>
              <a:spLocks/>
            </p:cNvSpPr>
            <p:nvPr/>
          </p:nvSpPr>
          <p:spPr bwMode="auto">
            <a:xfrm>
              <a:off x="152400" y="622300"/>
              <a:ext cx="3683000" cy="1727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800">
                  <a:solidFill>
                    <a:srgbClr val="FFFFFF"/>
                  </a:solidFill>
                </a:rPr>
                <a:t>Sprint planning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800">
                  <a:solidFill>
                    <a:srgbClr val="FFFFFF"/>
                  </a:solidFill>
                </a:rPr>
                <a:t>Sprint review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800">
                  <a:solidFill>
                    <a:srgbClr val="FFFFFF"/>
                  </a:solidFill>
                </a:rPr>
                <a:t>Sprint retrospective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800">
                  <a:solidFill>
                    <a:srgbClr val="FFFFFF"/>
                  </a:solidFill>
                </a:rPr>
                <a:t>Daily scrum meeting</a:t>
              </a:r>
              <a:endParaRPr lang="en-US"/>
            </a:p>
          </p:txBody>
        </p:sp>
        <p:sp>
          <p:nvSpPr>
            <p:cNvPr id="59415" name="AutoShape 23"/>
            <p:cNvSpPr>
              <a:spLocks/>
            </p:cNvSpPr>
            <p:nvPr/>
          </p:nvSpPr>
          <p:spPr bwMode="auto">
            <a:xfrm>
              <a:off x="482600" y="0"/>
              <a:ext cx="1905000" cy="5969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16" name="AutoShape 24"/>
            <p:cNvSpPr>
              <a:spLocks/>
            </p:cNvSpPr>
            <p:nvPr/>
          </p:nvSpPr>
          <p:spPr bwMode="auto">
            <a:xfrm rot="10800000">
              <a:off x="2273299" y="139700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17" name="AutoShape 25"/>
            <p:cNvSpPr>
              <a:spLocks/>
            </p:cNvSpPr>
            <p:nvPr/>
          </p:nvSpPr>
          <p:spPr bwMode="auto">
            <a:xfrm>
              <a:off x="-1" y="-1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18" name="AutoShape 26"/>
            <p:cNvSpPr>
              <a:spLocks/>
            </p:cNvSpPr>
            <p:nvPr/>
          </p:nvSpPr>
          <p:spPr bwMode="auto">
            <a:xfrm>
              <a:off x="0" y="34290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19" name="AutoShape 27"/>
            <p:cNvSpPr>
              <a:spLocks/>
            </p:cNvSpPr>
            <p:nvPr/>
          </p:nvSpPr>
          <p:spPr bwMode="auto">
            <a:xfrm>
              <a:off x="2146300" y="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420" name="AutoShape 28"/>
            <p:cNvSpPr>
              <a:spLocks/>
            </p:cNvSpPr>
            <p:nvPr/>
          </p:nvSpPr>
          <p:spPr bwMode="auto">
            <a:xfrm>
              <a:off x="165100" y="12700"/>
              <a:ext cx="2120900" cy="508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/>
              <a:r>
                <a:rPr lang="en-US" sz="2800">
                  <a:solidFill>
                    <a:srgbClr val="FFFFFF"/>
                  </a:solidFill>
                </a:rPr>
                <a:t>Ceremonies</a:t>
              </a: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AutoShape 1" descr="image3.png"/>
          <p:cNvSpPr>
            <a:spLocks/>
          </p:cNvSpPr>
          <p:nvPr/>
        </p:nvSpPr>
        <p:spPr bwMode="auto">
          <a:xfrm>
            <a:off x="2463800" y="901700"/>
            <a:ext cx="5092700" cy="6019800"/>
          </a:xfrm>
          <a:prstGeom prst="roundRect">
            <a:avLst>
              <a:gd name="adj" fmla="val 598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>
            <a:solidFill>
              <a:srgbClr val="003C83"/>
            </a:solidFill>
            <a:prstDash val="solid"/>
            <a:round/>
            <a:headEnd/>
            <a:tailEnd/>
          </a:ln>
          <a:effectLst>
            <a:outerShdw blurRad="114300" dist="63500" dir="2700000" algn="ctr" rotWithShape="0">
              <a:srgbClr val="000000">
                <a:alpha val="29999"/>
              </a:srgb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18" name="AutoShape 2"/>
          <p:cNvSpPr>
            <a:spLocks/>
          </p:cNvSpPr>
          <p:nvPr/>
        </p:nvSpPr>
        <p:spPr bwMode="auto">
          <a:xfrm>
            <a:off x="2933700" y="901700"/>
            <a:ext cx="3492500" cy="596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19" name="AutoShape 3"/>
          <p:cNvSpPr>
            <a:spLocks/>
          </p:cNvSpPr>
          <p:nvPr/>
        </p:nvSpPr>
        <p:spPr bwMode="auto">
          <a:xfrm>
            <a:off x="2449513" y="900113"/>
            <a:ext cx="496887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733" y="65"/>
                </a:moveTo>
                <a:cubicBezTo>
                  <a:pt x="4547" y="550"/>
                  <a:pt x="111" y="6203"/>
                  <a:pt x="14" y="14129"/>
                </a:cubicBezTo>
                <a:cubicBezTo>
                  <a:pt x="9" y="16619"/>
                  <a:pt x="5" y="19109"/>
                  <a:pt x="0" y="21599"/>
                </a:cubicBezTo>
                <a:cubicBezTo>
                  <a:pt x="7200" y="21599"/>
                  <a:pt x="14399" y="21599"/>
                  <a:pt x="21599" y="21599"/>
                </a:cubicBezTo>
                <a:cubicBezTo>
                  <a:pt x="21599" y="14399"/>
                  <a:pt x="21599" y="7200"/>
                  <a:pt x="21599" y="0"/>
                </a:cubicBezTo>
                <a:cubicBezTo>
                  <a:pt x="18977" y="22"/>
                  <a:pt x="16355" y="43"/>
                  <a:pt x="13733" y="65"/>
                </a:cubicBezTo>
                <a:cubicBezTo>
                  <a:pt x="13733" y="65"/>
                  <a:pt x="13733" y="65"/>
                  <a:pt x="13733" y="65"/>
                </a:cubicBezTo>
                <a:cubicBezTo>
                  <a:pt x="13733" y="65"/>
                  <a:pt x="13733" y="65"/>
                  <a:pt x="13733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420" name="AutoShape 4"/>
          <p:cNvSpPr>
            <a:spLocks/>
          </p:cNvSpPr>
          <p:nvPr/>
        </p:nvSpPr>
        <p:spPr bwMode="auto">
          <a:xfrm>
            <a:off x="2451100" y="1244600"/>
            <a:ext cx="622300" cy="254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0421" name="Group 5"/>
          <p:cNvGrpSpPr>
            <a:grpSpLocks/>
          </p:cNvGrpSpPr>
          <p:nvPr/>
        </p:nvGrpSpPr>
        <p:grpSpPr bwMode="auto">
          <a:xfrm>
            <a:off x="6235700" y="901700"/>
            <a:ext cx="622300" cy="596900"/>
            <a:chOff x="0" y="0"/>
            <a:chExt cx="622301" cy="596901"/>
          </a:xfrm>
        </p:grpSpPr>
        <p:sp>
          <p:nvSpPr>
            <p:cNvPr id="60422" name="AutoShape 6"/>
            <p:cNvSpPr>
              <a:spLocks/>
            </p:cNvSpPr>
            <p:nvPr/>
          </p:nvSpPr>
          <p:spPr bwMode="auto">
            <a:xfrm rot="10800000">
              <a:off x="126999" y="139700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423" name="AutoShape 7"/>
            <p:cNvSpPr>
              <a:spLocks/>
            </p:cNvSpPr>
            <p:nvPr/>
          </p:nvSpPr>
          <p:spPr bwMode="auto">
            <a:xfrm>
              <a:off x="0" y="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60424" name="AutoShape 8"/>
          <p:cNvSpPr>
            <a:spLocks/>
          </p:cNvSpPr>
          <p:nvPr/>
        </p:nvSpPr>
        <p:spPr bwMode="auto">
          <a:xfrm>
            <a:off x="2616200" y="901700"/>
            <a:ext cx="3975100" cy="50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sz="2800">
                <a:solidFill>
                  <a:srgbClr val="FFFFFF"/>
                </a:solidFill>
              </a:rPr>
              <a:t>Sprint planning meeting</a:t>
            </a:r>
            <a:endParaRPr lang="en-US"/>
          </a:p>
        </p:txBody>
      </p:sp>
      <p:grpSp>
        <p:nvGrpSpPr>
          <p:cNvPr id="60425" name="Group 9"/>
          <p:cNvGrpSpPr>
            <a:grpSpLocks/>
          </p:cNvGrpSpPr>
          <p:nvPr/>
        </p:nvGrpSpPr>
        <p:grpSpPr bwMode="auto">
          <a:xfrm>
            <a:off x="2716213" y="1700213"/>
            <a:ext cx="4662487" cy="1868487"/>
            <a:chOff x="-1" y="-1"/>
            <a:chExt cx="4660901" cy="1866901"/>
          </a:xfrm>
        </p:grpSpPr>
        <p:sp>
          <p:nvSpPr>
            <p:cNvPr id="60426" name="AutoShape 10" descr="image60.png"/>
            <p:cNvSpPr>
              <a:spLocks/>
            </p:cNvSpPr>
            <p:nvPr/>
          </p:nvSpPr>
          <p:spPr bwMode="auto">
            <a:xfrm>
              <a:off x="0" y="0"/>
              <a:ext cx="4660900" cy="1866900"/>
            </a:xfrm>
            <a:prstGeom prst="roundRect">
              <a:avLst>
                <a:gd name="adj" fmla="val 16324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>
              <a:solidFill>
                <a:srgbClr val="00531C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427" name="AutoShape 11"/>
            <p:cNvSpPr>
              <a:spLocks/>
            </p:cNvSpPr>
            <p:nvPr/>
          </p:nvSpPr>
          <p:spPr bwMode="auto">
            <a:xfrm>
              <a:off x="482600" y="0"/>
              <a:ext cx="2273300" cy="457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3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428" name="AutoShape 12"/>
            <p:cNvSpPr>
              <a:spLocks/>
            </p:cNvSpPr>
            <p:nvPr/>
          </p:nvSpPr>
          <p:spPr bwMode="auto">
            <a:xfrm rot="10800000">
              <a:off x="2628899" y="0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0053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429" name="AutoShape 13"/>
            <p:cNvSpPr>
              <a:spLocks/>
            </p:cNvSpPr>
            <p:nvPr/>
          </p:nvSpPr>
          <p:spPr bwMode="auto">
            <a:xfrm>
              <a:off x="-1" y="-1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0053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430" name="AutoShape 14"/>
            <p:cNvSpPr>
              <a:spLocks/>
            </p:cNvSpPr>
            <p:nvPr/>
          </p:nvSpPr>
          <p:spPr bwMode="auto">
            <a:xfrm>
              <a:off x="165100" y="0"/>
              <a:ext cx="2552700" cy="393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/>
              <a:r>
                <a:rPr lang="en-US" sz="2000">
                  <a:solidFill>
                    <a:srgbClr val="FFFFFF"/>
                  </a:solidFill>
                </a:rPr>
                <a:t>Sprint prioritization</a:t>
              </a:r>
              <a:endParaRPr lang="en-US"/>
            </a:p>
          </p:txBody>
        </p:sp>
        <p:sp>
          <p:nvSpPr>
            <p:cNvPr id="60431" name="AutoShape 15"/>
            <p:cNvSpPr>
              <a:spLocks/>
            </p:cNvSpPr>
            <p:nvPr/>
          </p:nvSpPr>
          <p:spPr bwMode="auto">
            <a:xfrm>
              <a:off x="63500" y="533400"/>
              <a:ext cx="4318000" cy="1092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>
              <a:lvl1pPr marL="201613" indent="-2016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300">
                  <a:solidFill>
                    <a:srgbClr val="FFFFFF"/>
                  </a:solidFill>
                </a:rPr>
                <a:t>Analyze and evaluate product backlog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300">
                  <a:solidFill>
                    <a:srgbClr val="FFFFFF"/>
                  </a:solidFill>
                </a:rPr>
                <a:t>Select sprint goal</a:t>
              </a:r>
              <a:endParaRPr lang="en-US"/>
            </a:p>
          </p:txBody>
        </p:sp>
      </p:grpSp>
      <p:grpSp>
        <p:nvGrpSpPr>
          <p:cNvPr id="60432" name="Group 16"/>
          <p:cNvGrpSpPr>
            <a:grpSpLocks/>
          </p:cNvGrpSpPr>
          <p:nvPr/>
        </p:nvGrpSpPr>
        <p:grpSpPr bwMode="auto">
          <a:xfrm>
            <a:off x="2716213" y="3744913"/>
            <a:ext cx="4662487" cy="2935287"/>
            <a:chOff x="-1" y="-1"/>
            <a:chExt cx="4660901" cy="2933701"/>
          </a:xfrm>
        </p:grpSpPr>
        <p:sp>
          <p:nvSpPr>
            <p:cNvPr id="60433" name="AutoShape 17" descr="image60.png"/>
            <p:cNvSpPr>
              <a:spLocks/>
            </p:cNvSpPr>
            <p:nvPr/>
          </p:nvSpPr>
          <p:spPr bwMode="auto">
            <a:xfrm>
              <a:off x="0" y="0"/>
              <a:ext cx="4660900" cy="2933700"/>
            </a:xfrm>
            <a:prstGeom prst="roundRect">
              <a:avLst>
                <a:gd name="adj" fmla="val 10389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>
              <a:solidFill>
                <a:srgbClr val="00531C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434" name="AutoShape 18"/>
            <p:cNvSpPr>
              <a:spLocks/>
            </p:cNvSpPr>
            <p:nvPr/>
          </p:nvSpPr>
          <p:spPr bwMode="auto">
            <a:xfrm>
              <a:off x="482600" y="0"/>
              <a:ext cx="2273300" cy="457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3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435" name="AutoShape 19"/>
            <p:cNvSpPr>
              <a:spLocks/>
            </p:cNvSpPr>
            <p:nvPr/>
          </p:nvSpPr>
          <p:spPr bwMode="auto">
            <a:xfrm rot="10800000">
              <a:off x="2628899" y="0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0053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436" name="AutoShape 20"/>
            <p:cNvSpPr>
              <a:spLocks/>
            </p:cNvSpPr>
            <p:nvPr/>
          </p:nvSpPr>
          <p:spPr bwMode="auto">
            <a:xfrm>
              <a:off x="-1" y="-1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0053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437" name="AutoShape 21"/>
            <p:cNvSpPr>
              <a:spLocks/>
            </p:cNvSpPr>
            <p:nvPr/>
          </p:nvSpPr>
          <p:spPr bwMode="auto">
            <a:xfrm>
              <a:off x="165100" y="0"/>
              <a:ext cx="2552700" cy="457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/>
              <a:r>
                <a:rPr lang="en-US" sz="2400">
                  <a:solidFill>
                    <a:srgbClr val="FFFFFF"/>
                  </a:solidFill>
                </a:rPr>
                <a:t>Sprint planning</a:t>
              </a:r>
              <a:endParaRPr lang="en-US"/>
            </a:p>
          </p:txBody>
        </p:sp>
        <p:sp>
          <p:nvSpPr>
            <p:cNvPr id="60438" name="AutoShape 22"/>
            <p:cNvSpPr>
              <a:spLocks/>
            </p:cNvSpPr>
            <p:nvPr/>
          </p:nvSpPr>
          <p:spPr bwMode="auto">
            <a:xfrm>
              <a:off x="63500" y="533400"/>
              <a:ext cx="4318000" cy="1930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>
              <a:lvl1pPr marL="184150" indent="-18415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100">
                  <a:solidFill>
                    <a:srgbClr val="FFFFFF"/>
                  </a:solidFill>
                </a:rPr>
                <a:t>Decide how to achieve sprint goal (design)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100">
                  <a:solidFill>
                    <a:srgbClr val="FFFFFF"/>
                  </a:solidFill>
                </a:rPr>
                <a:t>Create sprint backlog (tasks) from product backlog items (user stories / features)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100">
                  <a:solidFill>
                    <a:srgbClr val="FFFFFF"/>
                  </a:solidFill>
                </a:rPr>
                <a:t>Estimate sprint backlog in hours</a:t>
              </a:r>
              <a:endParaRPr lang="en-US"/>
            </a:p>
          </p:txBody>
        </p:sp>
      </p:grpSp>
      <p:grpSp>
        <p:nvGrpSpPr>
          <p:cNvPr id="60439" name="Group 23"/>
          <p:cNvGrpSpPr>
            <a:grpSpLocks/>
          </p:cNvGrpSpPr>
          <p:nvPr/>
        </p:nvGrpSpPr>
        <p:grpSpPr bwMode="auto">
          <a:xfrm>
            <a:off x="7377113" y="2057400"/>
            <a:ext cx="2528887" cy="1155700"/>
            <a:chOff x="-1" y="0"/>
            <a:chExt cx="2527301" cy="1155700"/>
          </a:xfrm>
        </p:grpSpPr>
        <p:sp>
          <p:nvSpPr>
            <p:cNvPr id="60440" name="Line 24"/>
            <p:cNvSpPr>
              <a:spLocks noChangeShapeType="1"/>
            </p:cNvSpPr>
            <p:nvPr/>
          </p:nvSpPr>
          <p:spPr bwMode="auto">
            <a:xfrm flipH="1" flipV="1">
              <a:off x="-1" y="576262"/>
              <a:ext cx="825501" cy="1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grpSp>
          <p:nvGrpSpPr>
            <p:cNvPr id="60441" name="Group 25"/>
            <p:cNvGrpSpPr>
              <a:grpSpLocks/>
            </p:cNvGrpSpPr>
            <p:nvPr/>
          </p:nvGrpSpPr>
          <p:grpSpPr bwMode="auto">
            <a:xfrm>
              <a:off x="838200" y="0"/>
              <a:ext cx="1689100" cy="1155700"/>
              <a:chOff x="0" y="0"/>
              <a:chExt cx="1689100" cy="1155700"/>
            </a:xfrm>
          </p:grpSpPr>
          <p:sp>
            <p:nvSpPr>
              <p:cNvPr id="60442" name="AutoShape 26" descr="image61.png"/>
              <p:cNvSpPr>
                <a:spLocks/>
              </p:cNvSpPr>
              <p:nvPr/>
            </p:nvSpPr>
            <p:spPr bwMode="auto">
              <a:xfrm>
                <a:off x="0" y="0"/>
                <a:ext cx="1689100" cy="1155700"/>
              </a:xfrm>
              <a:prstGeom prst="roundRect">
                <a:avLst>
                  <a:gd name="adj" fmla="val 26370"/>
                </a:avLst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400" cap="flat" cmpd="sng">
                <a:solidFill>
                  <a:srgbClr val="910000"/>
                </a:solidFill>
                <a:prstDash val="solid"/>
                <a:round/>
                <a:headEnd/>
                <a:tailEnd/>
              </a:ln>
              <a:effectLst>
                <a:outerShdw blurRad="114300" dist="63500" dir="2700000" algn="ctr" rotWithShape="0">
                  <a:srgbClr val="000000">
                    <a:alpha val="29999"/>
                  </a:srgbClr>
                </a:outerShdw>
              </a:effectLst>
            </p:spPr>
            <p:txBody>
              <a:bodyPr lIns="0" tIns="0" rIns="0" bIns="0" anchor="ctr"/>
              <a:lstStyle>
                <a:lvl1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443" name="AutoShape 27"/>
              <p:cNvSpPr>
                <a:spLocks/>
              </p:cNvSpPr>
              <p:nvPr/>
            </p:nvSpPr>
            <p:spPr bwMode="auto">
              <a:xfrm>
                <a:off x="89260" y="171449"/>
                <a:ext cx="1510580" cy="8128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r>
                  <a:rPr lang="en-US" sz="2800">
                    <a:solidFill>
                      <a:srgbClr val="E3F0FF"/>
                    </a:solidFill>
                  </a:rPr>
                  <a:t>Sprint</a:t>
                </a:r>
              </a:p>
              <a:p>
                <a:r>
                  <a:rPr lang="en-US" sz="2800">
                    <a:solidFill>
                      <a:srgbClr val="E3F0FF"/>
                    </a:solidFill>
                  </a:rPr>
                  <a:t>goal</a:t>
                </a:r>
                <a:endParaRPr lang="en-US"/>
              </a:p>
            </p:txBody>
          </p:sp>
        </p:grpSp>
      </p:grpSp>
      <p:sp>
        <p:nvSpPr>
          <p:cNvPr id="60444" name="Line 28"/>
          <p:cNvSpPr>
            <a:spLocks noChangeShapeType="1"/>
          </p:cNvSpPr>
          <p:nvPr/>
        </p:nvSpPr>
        <p:spPr bwMode="auto">
          <a:xfrm flipH="1">
            <a:off x="1808163" y="1500188"/>
            <a:ext cx="655637" cy="0"/>
          </a:xfrm>
          <a:prstGeom prst="lin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60445" name="Group 29"/>
          <p:cNvGrpSpPr>
            <a:grpSpLocks/>
          </p:cNvGrpSpPr>
          <p:nvPr/>
        </p:nvGrpSpPr>
        <p:grpSpPr bwMode="auto">
          <a:xfrm>
            <a:off x="7377113" y="4622800"/>
            <a:ext cx="2528887" cy="1155700"/>
            <a:chOff x="-1" y="0"/>
            <a:chExt cx="2527301" cy="1155700"/>
          </a:xfrm>
        </p:grpSpPr>
        <p:grpSp>
          <p:nvGrpSpPr>
            <p:cNvPr id="60446" name="Group 30"/>
            <p:cNvGrpSpPr>
              <a:grpSpLocks/>
            </p:cNvGrpSpPr>
            <p:nvPr/>
          </p:nvGrpSpPr>
          <p:grpSpPr bwMode="auto">
            <a:xfrm>
              <a:off x="838200" y="0"/>
              <a:ext cx="1689100" cy="1155700"/>
              <a:chOff x="0" y="0"/>
              <a:chExt cx="1689100" cy="1155700"/>
            </a:xfrm>
          </p:grpSpPr>
          <p:sp>
            <p:nvSpPr>
              <p:cNvPr id="60447" name="AutoShape 31" descr="image61.png"/>
              <p:cNvSpPr>
                <a:spLocks/>
              </p:cNvSpPr>
              <p:nvPr/>
            </p:nvSpPr>
            <p:spPr bwMode="auto">
              <a:xfrm>
                <a:off x="0" y="0"/>
                <a:ext cx="1689100" cy="1155700"/>
              </a:xfrm>
              <a:prstGeom prst="roundRect">
                <a:avLst>
                  <a:gd name="adj" fmla="val 26370"/>
                </a:avLst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400" cap="flat" cmpd="sng">
                <a:solidFill>
                  <a:srgbClr val="910000"/>
                </a:solidFill>
                <a:prstDash val="solid"/>
                <a:round/>
                <a:headEnd/>
                <a:tailEnd/>
              </a:ln>
              <a:effectLst>
                <a:outerShdw blurRad="114300" dist="63500" dir="2700000" algn="ctr" rotWithShape="0">
                  <a:srgbClr val="000000">
                    <a:alpha val="29999"/>
                  </a:srgbClr>
                </a:outerShdw>
              </a:effectLst>
            </p:spPr>
            <p:txBody>
              <a:bodyPr lIns="0" tIns="0" rIns="0" bIns="0" anchor="ctr"/>
              <a:lstStyle>
                <a:lvl1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448" name="AutoShape 32"/>
              <p:cNvSpPr>
                <a:spLocks/>
              </p:cNvSpPr>
              <p:nvPr/>
            </p:nvSpPr>
            <p:spPr bwMode="auto">
              <a:xfrm>
                <a:off x="89260" y="171449"/>
                <a:ext cx="1510580" cy="8128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r>
                  <a:rPr lang="en-US" sz="2800">
                    <a:solidFill>
                      <a:srgbClr val="E3F0FF"/>
                    </a:solidFill>
                  </a:rPr>
                  <a:t>Sprint</a:t>
                </a:r>
              </a:p>
              <a:p>
                <a:r>
                  <a:rPr lang="en-US" sz="2800">
                    <a:solidFill>
                      <a:srgbClr val="E3F0FF"/>
                    </a:solidFill>
                  </a:rPr>
                  <a:t>backlog</a:t>
                </a:r>
                <a:endParaRPr lang="en-US"/>
              </a:p>
            </p:txBody>
          </p:sp>
        </p:grpSp>
        <p:sp>
          <p:nvSpPr>
            <p:cNvPr id="60449" name="Line 33"/>
            <p:cNvSpPr>
              <a:spLocks noChangeShapeType="1"/>
            </p:cNvSpPr>
            <p:nvPr/>
          </p:nvSpPr>
          <p:spPr bwMode="auto">
            <a:xfrm flipH="1" flipV="1">
              <a:off x="-1" y="576262"/>
              <a:ext cx="825501" cy="1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0450" name="Group 34"/>
          <p:cNvGrpSpPr>
            <a:grpSpLocks/>
          </p:cNvGrpSpPr>
          <p:nvPr/>
        </p:nvGrpSpPr>
        <p:grpSpPr bwMode="auto">
          <a:xfrm>
            <a:off x="292100" y="3416300"/>
            <a:ext cx="1524000" cy="1016000"/>
            <a:chOff x="0" y="0"/>
            <a:chExt cx="1524000" cy="1016000"/>
          </a:xfrm>
        </p:grpSpPr>
        <p:sp>
          <p:nvSpPr>
            <p:cNvPr id="60451" name="AutoShape 35" descr="image62.png"/>
            <p:cNvSpPr>
              <a:spLocks/>
            </p:cNvSpPr>
            <p:nvPr/>
          </p:nvSpPr>
          <p:spPr bwMode="auto">
            <a:xfrm>
              <a:off x="0" y="0"/>
              <a:ext cx="1524000" cy="1016000"/>
            </a:xfrm>
            <a:prstGeom prst="roundRect">
              <a:avLst>
                <a:gd name="adj" fmla="val 30000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 w="25400" cap="flat" cmpd="sng">
              <a:solidFill>
                <a:srgbClr val="750083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60452" name="AutoShape 36"/>
            <p:cNvSpPr>
              <a:spLocks/>
            </p:cNvSpPr>
            <p:nvPr/>
          </p:nvSpPr>
          <p:spPr bwMode="auto">
            <a:xfrm>
              <a:off x="89272" y="215900"/>
              <a:ext cx="1345456" cy="584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000">
                  <a:solidFill>
                    <a:srgbClr val="E3F0FF"/>
                  </a:solidFill>
                </a:rPr>
                <a:t>Business conditions</a:t>
              </a:r>
              <a:endParaRPr lang="en-US"/>
            </a:p>
          </p:txBody>
        </p:sp>
      </p:grpSp>
      <p:grpSp>
        <p:nvGrpSpPr>
          <p:cNvPr id="60453" name="Group 37"/>
          <p:cNvGrpSpPr>
            <a:grpSpLocks/>
          </p:cNvGrpSpPr>
          <p:nvPr/>
        </p:nvGrpSpPr>
        <p:grpSpPr bwMode="auto">
          <a:xfrm>
            <a:off x="292100" y="1003300"/>
            <a:ext cx="1524000" cy="1016000"/>
            <a:chOff x="0" y="0"/>
            <a:chExt cx="1524000" cy="1016000"/>
          </a:xfrm>
        </p:grpSpPr>
        <p:sp>
          <p:nvSpPr>
            <p:cNvPr id="60454" name="AutoShape 38" descr="image62.png"/>
            <p:cNvSpPr>
              <a:spLocks/>
            </p:cNvSpPr>
            <p:nvPr/>
          </p:nvSpPr>
          <p:spPr bwMode="auto">
            <a:xfrm>
              <a:off x="0" y="0"/>
              <a:ext cx="1524000" cy="1016000"/>
            </a:xfrm>
            <a:prstGeom prst="roundRect">
              <a:avLst>
                <a:gd name="adj" fmla="val 30000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 w="25400" cap="flat" cmpd="sng">
              <a:solidFill>
                <a:srgbClr val="750083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60455" name="AutoShape 39"/>
            <p:cNvSpPr>
              <a:spLocks/>
            </p:cNvSpPr>
            <p:nvPr/>
          </p:nvSpPr>
          <p:spPr bwMode="auto">
            <a:xfrm>
              <a:off x="89272" y="215900"/>
              <a:ext cx="1345456" cy="584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000">
                  <a:solidFill>
                    <a:srgbClr val="E3F0FF"/>
                  </a:solidFill>
                </a:rPr>
                <a:t>Team capacity</a:t>
              </a:r>
              <a:endParaRPr lang="en-US"/>
            </a:p>
          </p:txBody>
        </p:sp>
      </p:grpSp>
      <p:grpSp>
        <p:nvGrpSpPr>
          <p:cNvPr id="60456" name="Group 40"/>
          <p:cNvGrpSpPr>
            <a:grpSpLocks/>
          </p:cNvGrpSpPr>
          <p:nvPr/>
        </p:nvGrpSpPr>
        <p:grpSpPr bwMode="auto">
          <a:xfrm>
            <a:off x="292100" y="2209800"/>
            <a:ext cx="1524000" cy="1016000"/>
            <a:chOff x="0" y="0"/>
            <a:chExt cx="1524000" cy="1016000"/>
          </a:xfrm>
        </p:grpSpPr>
        <p:sp>
          <p:nvSpPr>
            <p:cNvPr id="60457" name="AutoShape 41" descr="image62.png"/>
            <p:cNvSpPr>
              <a:spLocks/>
            </p:cNvSpPr>
            <p:nvPr/>
          </p:nvSpPr>
          <p:spPr bwMode="auto">
            <a:xfrm>
              <a:off x="0" y="0"/>
              <a:ext cx="1524000" cy="1016000"/>
            </a:xfrm>
            <a:prstGeom prst="roundRect">
              <a:avLst>
                <a:gd name="adj" fmla="val 30000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 w="25400" cap="flat" cmpd="sng">
              <a:solidFill>
                <a:srgbClr val="750083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60458" name="AutoShape 42"/>
            <p:cNvSpPr>
              <a:spLocks/>
            </p:cNvSpPr>
            <p:nvPr/>
          </p:nvSpPr>
          <p:spPr bwMode="auto">
            <a:xfrm>
              <a:off x="89272" y="215900"/>
              <a:ext cx="1345456" cy="584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000">
                  <a:solidFill>
                    <a:srgbClr val="E3F0FF"/>
                  </a:solidFill>
                </a:rPr>
                <a:t>Product backlog</a:t>
              </a:r>
              <a:endParaRPr lang="en-US"/>
            </a:p>
          </p:txBody>
        </p:sp>
      </p:grpSp>
      <p:grpSp>
        <p:nvGrpSpPr>
          <p:cNvPr id="60459" name="Group 43"/>
          <p:cNvGrpSpPr>
            <a:grpSpLocks/>
          </p:cNvGrpSpPr>
          <p:nvPr/>
        </p:nvGrpSpPr>
        <p:grpSpPr bwMode="auto">
          <a:xfrm>
            <a:off x="292100" y="5829300"/>
            <a:ext cx="1524000" cy="1016000"/>
            <a:chOff x="0" y="0"/>
            <a:chExt cx="1524000" cy="1016000"/>
          </a:xfrm>
        </p:grpSpPr>
        <p:sp>
          <p:nvSpPr>
            <p:cNvPr id="60460" name="AutoShape 44" descr="image62.png"/>
            <p:cNvSpPr>
              <a:spLocks/>
            </p:cNvSpPr>
            <p:nvPr/>
          </p:nvSpPr>
          <p:spPr bwMode="auto">
            <a:xfrm>
              <a:off x="0" y="0"/>
              <a:ext cx="1524000" cy="1016000"/>
            </a:xfrm>
            <a:prstGeom prst="roundRect">
              <a:avLst>
                <a:gd name="adj" fmla="val 30000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 w="25400" cap="flat" cmpd="sng">
              <a:solidFill>
                <a:srgbClr val="750083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60461" name="AutoShape 45"/>
            <p:cNvSpPr>
              <a:spLocks/>
            </p:cNvSpPr>
            <p:nvPr/>
          </p:nvSpPr>
          <p:spPr bwMode="auto">
            <a:xfrm>
              <a:off x="89272" y="361950"/>
              <a:ext cx="1345456" cy="2921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000">
                  <a:solidFill>
                    <a:srgbClr val="E3F0FF"/>
                  </a:solidFill>
                </a:rPr>
                <a:t>Technology</a:t>
              </a:r>
              <a:endParaRPr lang="en-US"/>
            </a:p>
          </p:txBody>
        </p:sp>
      </p:grpSp>
      <p:grpSp>
        <p:nvGrpSpPr>
          <p:cNvPr id="60462" name="Group 46"/>
          <p:cNvGrpSpPr>
            <a:grpSpLocks/>
          </p:cNvGrpSpPr>
          <p:nvPr/>
        </p:nvGrpSpPr>
        <p:grpSpPr bwMode="auto">
          <a:xfrm>
            <a:off x="292100" y="4622800"/>
            <a:ext cx="1524000" cy="1016000"/>
            <a:chOff x="0" y="0"/>
            <a:chExt cx="1524000" cy="1016000"/>
          </a:xfrm>
        </p:grpSpPr>
        <p:sp>
          <p:nvSpPr>
            <p:cNvPr id="60463" name="AutoShape 47" descr="image62.png"/>
            <p:cNvSpPr>
              <a:spLocks/>
            </p:cNvSpPr>
            <p:nvPr/>
          </p:nvSpPr>
          <p:spPr bwMode="auto">
            <a:xfrm>
              <a:off x="0" y="0"/>
              <a:ext cx="1524000" cy="1016000"/>
            </a:xfrm>
            <a:prstGeom prst="roundRect">
              <a:avLst>
                <a:gd name="adj" fmla="val 30000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 w="25400" cap="flat" cmpd="sng">
              <a:solidFill>
                <a:srgbClr val="750083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60464" name="AutoShape 48"/>
            <p:cNvSpPr>
              <a:spLocks/>
            </p:cNvSpPr>
            <p:nvPr/>
          </p:nvSpPr>
          <p:spPr bwMode="auto">
            <a:xfrm>
              <a:off x="89272" y="215900"/>
              <a:ext cx="1345456" cy="584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000">
                  <a:solidFill>
                    <a:srgbClr val="E3F0FF"/>
                  </a:solidFill>
                </a:rPr>
                <a:t>Current product</a:t>
              </a:r>
              <a:endParaRPr lang="en-US"/>
            </a:p>
          </p:txBody>
        </p:sp>
      </p:grpSp>
      <p:sp>
        <p:nvSpPr>
          <p:cNvPr id="60465" name="Line 49"/>
          <p:cNvSpPr>
            <a:spLocks noChangeShapeType="1"/>
          </p:cNvSpPr>
          <p:nvPr/>
        </p:nvSpPr>
        <p:spPr bwMode="auto">
          <a:xfrm flipH="1">
            <a:off x="1808163" y="2706688"/>
            <a:ext cx="655637" cy="0"/>
          </a:xfrm>
          <a:prstGeom prst="lin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60466" name="Line 50"/>
          <p:cNvSpPr>
            <a:spLocks noChangeShapeType="1"/>
          </p:cNvSpPr>
          <p:nvPr/>
        </p:nvSpPr>
        <p:spPr bwMode="auto">
          <a:xfrm flipH="1">
            <a:off x="1808163" y="3913188"/>
            <a:ext cx="655637" cy="0"/>
          </a:xfrm>
          <a:prstGeom prst="lin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60467" name="Line 51"/>
          <p:cNvSpPr>
            <a:spLocks noChangeShapeType="1"/>
          </p:cNvSpPr>
          <p:nvPr/>
        </p:nvSpPr>
        <p:spPr bwMode="auto">
          <a:xfrm flipH="1">
            <a:off x="1808163" y="5119688"/>
            <a:ext cx="655637" cy="0"/>
          </a:xfrm>
          <a:prstGeom prst="lin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60468" name="Line 52"/>
          <p:cNvSpPr>
            <a:spLocks noChangeShapeType="1"/>
          </p:cNvSpPr>
          <p:nvPr/>
        </p:nvSpPr>
        <p:spPr bwMode="auto">
          <a:xfrm flipH="1">
            <a:off x="1808163" y="6326188"/>
            <a:ext cx="655637" cy="0"/>
          </a:xfrm>
          <a:prstGeom prst="lin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56426020" presetClass="entr" presetSubtype="-117488981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556426020" presetClass="entr" presetSubtype="-117488981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556426020" presetClass="entr" presetSubtype="-117488981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556426020" presetClass="entr" presetSubtype="-117488981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Grp="1" noChangeArrowheads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 lIns="0" tIns="0" rIns="0" bIns="0"/>
          <a:lstStyle/>
          <a:p>
            <a:pPr algn="ctr" defTabSz="914400"/>
            <a:r>
              <a:rPr lang="en-US" sz="64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Meetings</a:t>
            </a:r>
            <a:endParaRPr lang="en-US"/>
          </a:p>
        </p:txBody>
      </p:sp>
      <p:pic>
        <p:nvPicPr>
          <p:cNvPr id="61442" name="Picture 2" descr="image6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1433513"/>
            <a:ext cx="41529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5" name="Group 1"/>
          <p:cNvGrpSpPr>
            <a:grpSpLocks/>
          </p:cNvGrpSpPr>
          <p:nvPr/>
        </p:nvGrpSpPr>
        <p:grpSpPr bwMode="auto">
          <a:xfrm>
            <a:off x="2038350" y="1622425"/>
            <a:ext cx="3556000" cy="677863"/>
            <a:chOff x="0" y="0"/>
            <a:chExt cx="3556000" cy="677333"/>
          </a:xfrm>
        </p:grpSpPr>
        <p:sp>
          <p:nvSpPr>
            <p:cNvPr id="62466" name="AutoShape 2"/>
            <p:cNvSpPr>
              <a:spLocks/>
            </p:cNvSpPr>
            <p:nvPr/>
          </p:nvSpPr>
          <p:spPr bwMode="auto">
            <a:xfrm>
              <a:off x="0" y="0"/>
              <a:ext cx="3556000" cy="677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rotWithShape="0">
              <a:gsLst>
                <a:gs pos="0">
                  <a:srgbClr val="F8F8F8"/>
                </a:gs>
                <a:gs pos="100000">
                  <a:srgbClr val="F1F1F1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62467" name="AutoShape 3"/>
            <p:cNvSpPr>
              <a:spLocks/>
            </p:cNvSpPr>
            <p:nvPr/>
          </p:nvSpPr>
          <p:spPr bwMode="auto">
            <a:xfrm>
              <a:off x="211106" y="32666"/>
              <a:ext cx="3133788" cy="6120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1999" tIns="51999" rIns="51999" bIns="51999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800"/>
                <a:t>Planning meeting</a:t>
              </a:r>
              <a:endParaRPr lang="en-US" sz="2400"/>
            </a:p>
          </p:txBody>
        </p:sp>
      </p:grpSp>
      <p:grpSp>
        <p:nvGrpSpPr>
          <p:cNvPr id="62468" name="Group 4"/>
          <p:cNvGrpSpPr>
            <a:grpSpLocks/>
          </p:cNvGrpSpPr>
          <p:nvPr/>
        </p:nvGrpSpPr>
        <p:grpSpPr bwMode="auto">
          <a:xfrm>
            <a:off x="88900" y="2257425"/>
            <a:ext cx="1865313" cy="1947863"/>
            <a:chOff x="-1" y="0"/>
            <a:chExt cx="1866052" cy="1947334"/>
          </a:xfrm>
        </p:grpSpPr>
        <p:sp>
          <p:nvSpPr>
            <p:cNvPr id="62469" name="AutoShape 5"/>
            <p:cNvSpPr>
              <a:spLocks/>
            </p:cNvSpPr>
            <p:nvPr/>
          </p:nvSpPr>
          <p:spPr bwMode="auto">
            <a:xfrm>
              <a:off x="636691" y="0"/>
              <a:ext cx="592668" cy="194733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gradFill rotWithShape="0">
              <a:gsLst>
                <a:gs pos="0">
                  <a:srgbClr val="A5A5E6"/>
                </a:gs>
                <a:gs pos="100000">
                  <a:srgbClr val="1F1F98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62470" name="AutoShape 6"/>
            <p:cNvSpPr>
              <a:spLocks/>
            </p:cNvSpPr>
            <p:nvPr/>
          </p:nvSpPr>
          <p:spPr bwMode="auto">
            <a:xfrm>
              <a:off x="0" y="667666"/>
              <a:ext cx="1866051" cy="6120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1999" tIns="51999" rIns="51999" bIns="51999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800">
                  <a:solidFill>
                    <a:srgbClr val="FFFFFF"/>
                  </a:solidFill>
                </a:rPr>
                <a:t>Stand-ups</a:t>
              </a:r>
              <a:endParaRPr lang="en-US" sz="2400"/>
            </a:p>
          </p:txBody>
        </p:sp>
      </p:grpSp>
      <p:grpSp>
        <p:nvGrpSpPr>
          <p:cNvPr id="62471" name="Group 7"/>
          <p:cNvGrpSpPr>
            <a:grpSpLocks/>
          </p:cNvGrpSpPr>
          <p:nvPr/>
        </p:nvGrpSpPr>
        <p:grpSpPr bwMode="auto">
          <a:xfrm>
            <a:off x="2038350" y="2468563"/>
            <a:ext cx="3556000" cy="677862"/>
            <a:chOff x="0" y="0"/>
            <a:chExt cx="3556000" cy="677333"/>
          </a:xfrm>
        </p:grpSpPr>
        <p:sp>
          <p:nvSpPr>
            <p:cNvPr id="62472" name="AutoShape 8"/>
            <p:cNvSpPr>
              <a:spLocks/>
            </p:cNvSpPr>
            <p:nvPr/>
          </p:nvSpPr>
          <p:spPr bwMode="auto">
            <a:xfrm>
              <a:off x="0" y="0"/>
              <a:ext cx="3556000" cy="677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rotWithShape="0">
              <a:gsLst>
                <a:gs pos="0">
                  <a:srgbClr val="A0A0F0"/>
                </a:gs>
                <a:gs pos="100000">
                  <a:srgbClr val="2424A8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62473" name="AutoShape 9"/>
            <p:cNvSpPr>
              <a:spLocks/>
            </p:cNvSpPr>
            <p:nvPr/>
          </p:nvSpPr>
          <p:spPr bwMode="auto">
            <a:xfrm>
              <a:off x="505088" y="32666"/>
              <a:ext cx="2545824" cy="6120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1999" tIns="51999" rIns="51999" bIns="51999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800">
                  <a:solidFill>
                    <a:srgbClr val="FFFFFF"/>
                  </a:solidFill>
                </a:rPr>
                <a:t>Development</a:t>
              </a:r>
              <a:endParaRPr lang="en-US" sz="2400"/>
            </a:p>
          </p:txBody>
        </p:sp>
      </p:grpSp>
      <p:grpSp>
        <p:nvGrpSpPr>
          <p:cNvPr id="62474" name="Group 10"/>
          <p:cNvGrpSpPr>
            <a:grpSpLocks/>
          </p:cNvGrpSpPr>
          <p:nvPr/>
        </p:nvGrpSpPr>
        <p:grpSpPr bwMode="auto">
          <a:xfrm>
            <a:off x="2038350" y="3316288"/>
            <a:ext cx="3556000" cy="676275"/>
            <a:chOff x="0" y="0"/>
            <a:chExt cx="3556000" cy="677333"/>
          </a:xfrm>
        </p:grpSpPr>
        <p:sp>
          <p:nvSpPr>
            <p:cNvPr id="62475" name="AutoShape 11"/>
            <p:cNvSpPr>
              <a:spLocks/>
            </p:cNvSpPr>
            <p:nvPr/>
          </p:nvSpPr>
          <p:spPr bwMode="auto">
            <a:xfrm>
              <a:off x="0" y="0"/>
              <a:ext cx="3556000" cy="677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62476" name="AutoShape 12"/>
            <p:cNvSpPr>
              <a:spLocks/>
            </p:cNvSpPr>
            <p:nvPr/>
          </p:nvSpPr>
          <p:spPr bwMode="auto">
            <a:xfrm>
              <a:off x="1098044" y="32666"/>
              <a:ext cx="1359912" cy="6120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1999" tIns="51999" rIns="51999" bIns="51999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800"/>
                <a:t>Test</a:t>
              </a:r>
              <a:r>
                <a:rPr lang="en-US" sz="2800">
                  <a:solidFill>
                    <a:srgbClr val="FFFFFF"/>
                  </a:solidFill>
                </a:rPr>
                <a:t>ing</a:t>
              </a:r>
              <a:endParaRPr lang="en-US" sz="2400"/>
            </a:p>
          </p:txBody>
        </p:sp>
      </p:grpSp>
      <p:grpSp>
        <p:nvGrpSpPr>
          <p:cNvPr id="62477" name="Group 13"/>
          <p:cNvGrpSpPr>
            <a:grpSpLocks/>
          </p:cNvGrpSpPr>
          <p:nvPr/>
        </p:nvGrpSpPr>
        <p:grpSpPr bwMode="auto">
          <a:xfrm>
            <a:off x="2124075" y="4162425"/>
            <a:ext cx="3556000" cy="677863"/>
            <a:chOff x="0" y="0"/>
            <a:chExt cx="3556000" cy="677333"/>
          </a:xfrm>
        </p:grpSpPr>
        <p:sp>
          <p:nvSpPr>
            <p:cNvPr id="62478" name="AutoShape 14"/>
            <p:cNvSpPr>
              <a:spLocks/>
            </p:cNvSpPr>
            <p:nvPr/>
          </p:nvSpPr>
          <p:spPr bwMode="auto">
            <a:xfrm>
              <a:off x="0" y="0"/>
              <a:ext cx="3556000" cy="677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rotWithShape="0">
              <a:gsLst>
                <a:gs pos="0">
                  <a:srgbClr val="BABABA"/>
                </a:gs>
                <a:gs pos="100000">
                  <a:srgbClr val="000000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2800">
                <a:solidFill>
                  <a:srgbClr val="FFFFFF"/>
                </a:solidFill>
              </a:endParaRPr>
            </a:p>
          </p:txBody>
        </p:sp>
        <p:sp>
          <p:nvSpPr>
            <p:cNvPr id="62479" name="AutoShape 15"/>
            <p:cNvSpPr>
              <a:spLocks/>
            </p:cNvSpPr>
            <p:nvPr/>
          </p:nvSpPr>
          <p:spPr bwMode="auto">
            <a:xfrm>
              <a:off x="1073301" y="32666"/>
              <a:ext cx="1409398" cy="6120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1999" tIns="51999" rIns="51999" bIns="51999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800">
                  <a:solidFill>
                    <a:srgbClr val="FFFFFF"/>
                  </a:solidFill>
                </a:rPr>
                <a:t>Review</a:t>
              </a:r>
              <a:endParaRPr lang="en-US" sz="2400"/>
            </a:p>
          </p:txBody>
        </p:sp>
      </p:grpSp>
      <p:grpSp>
        <p:nvGrpSpPr>
          <p:cNvPr id="62480" name="Group 16"/>
          <p:cNvGrpSpPr>
            <a:grpSpLocks/>
          </p:cNvGrpSpPr>
          <p:nvPr/>
        </p:nvGrpSpPr>
        <p:grpSpPr bwMode="auto">
          <a:xfrm>
            <a:off x="2038350" y="5940425"/>
            <a:ext cx="3556000" cy="677863"/>
            <a:chOff x="0" y="0"/>
            <a:chExt cx="3556000" cy="677333"/>
          </a:xfrm>
        </p:grpSpPr>
        <p:sp>
          <p:nvSpPr>
            <p:cNvPr id="62481" name="AutoShape 17"/>
            <p:cNvSpPr>
              <a:spLocks/>
            </p:cNvSpPr>
            <p:nvPr/>
          </p:nvSpPr>
          <p:spPr bwMode="auto">
            <a:xfrm>
              <a:off x="0" y="0"/>
              <a:ext cx="3556000" cy="677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rotWithShape="0">
              <a:gsLst>
                <a:gs pos="0">
                  <a:srgbClr val="F8F8F8"/>
                </a:gs>
                <a:gs pos="100000">
                  <a:srgbClr val="F1F1F1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62482" name="AutoShape 18"/>
            <p:cNvSpPr>
              <a:spLocks/>
            </p:cNvSpPr>
            <p:nvPr/>
          </p:nvSpPr>
          <p:spPr bwMode="auto">
            <a:xfrm>
              <a:off x="211106" y="32666"/>
              <a:ext cx="3133788" cy="6120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1999" tIns="51999" rIns="51999" bIns="51999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800"/>
                <a:t>Planning meeting</a:t>
              </a:r>
              <a:endParaRPr lang="en-US" sz="2400"/>
            </a:p>
          </p:txBody>
        </p:sp>
      </p:grpSp>
      <p:grpSp>
        <p:nvGrpSpPr>
          <p:cNvPr id="62483" name="Group 19"/>
          <p:cNvGrpSpPr>
            <a:grpSpLocks/>
          </p:cNvGrpSpPr>
          <p:nvPr/>
        </p:nvGrpSpPr>
        <p:grpSpPr bwMode="auto">
          <a:xfrm>
            <a:off x="2038350" y="6786563"/>
            <a:ext cx="3556000" cy="677862"/>
            <a:chOff x="0" y="0"/>
            <a:chExt cx="3556000" cy="677333"/>
          </a:xfrm>
        </p:grpSpPr>
        <p:sp>
          <p:nvSpPr>
            <p:cNvPr id="62484" name="AutoShape 20"/>
            <p:cNvSpPr>
              <a:spLocks/>
            </p:cNvSpPr>
            <p:nvPr/>
          </p:nvSpPr>
          <p:spPr bwMode="auto">
            <a:xfrm>
              <a:off x="0" y="0"/>
              <a:ext cx="3556000" cy="677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rotWithShape="0">
              <a:gsLst>
                <a:gs pos="0">
                  <a:srgbClr val="A0A0F0"/>
                </a:gs>
                <a:gs pos="100000">
                  <a:srgbClr val="2424A8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62485" name="AutoShape 21"/>
            <p:cNvSpPr>
              <a:spLocks/>
            </p:cNvSpPr>
            <p:nvPr/>
          </p:nvSpPr>
          <p:spPr bwMode="auto">
            <a:xfrm>
              <a:off x="1497400" y="32666"/>
              <a:ext cx="561201" cy="6120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1999" tIns="51999" rIns="51999" bIns="51999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800" b="1">
                  <a:solidFill>
                    <a:srgbClr val="FFFFFF"/>
                  </a:solidFill>
                </a:rPr>
                <a:t>…</a:t>
              </a:r>
              <a:endParaRPr lang="en-US" sz="2400"/>
            </a:p>
          </p:txBody>
        </p:sp>
      </p:grpSp>
      <p:sp>
        <p:nvSpPr>
          <p:cNvPr id="62486" name="AutoShape 22"/>
          <p:cNvSpPr>
            <a:spLocks/>
          </p:cNvSpPr>
          <p:nvPr/>
        </p:nvSpPr>
        <p:spPr bwMode="auto">
          <a:xfrm>
            <a:off x="5848350" y="1538288"/>
            <a:ext cx="931863" cy="4232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0"/>
                </a:lnTo>
                <a:cubicBezTo>
                  <a:pt x="5964" y="0"/>
                  <a:pt x="10800" y="805"/>
                  <a:pt x="10800" y="1800"/>
                </a:cubicBezTo>
                <a:lnTo>
                  <a:pt x="10800" y="8999"/>
                </a:lnTo>
                <a:cubicBezTo>
                  <a:pt x="10800" y="9994"/>
                  <a:pt x="15635" y="10800"/>
                  <a:pt x="21599" y="10800"/>
                </a:cubicBezTo>
                <a:cubicBezTo>
                  <a:pt x="15635" y="10800"/>
                  <a:pt x="10800" y="11605"/>
                  <a:pt x="10800" y="12600"/>
                </a:cubicBezTo>
                <a:lnTo>
                  <a:pt x="10800" y="19799"/>
                </a:lnTo>
                <a:cubicBezTo>
                  <a:pt x="10800" y="20794"/>
                  <a:pt x="5964" y="21599"/>
                  <a:pt x="0" y="21599"/>
                </a:cubicBezTo>
              </a:path>
            </a:pathLst>
          </a:custGeom>
          <a:noFill/>
          <a:ln w="936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62487" name="AutoShape 23"/>
          <p:cNvSpPr>
            <a:spLocks/>
          </p:cNvSpPr>
          <p:nvPr/>
        </p:nvSpPr>
        <p:spPr bwMode="auto">
          <a:xfrm>
            <a:off x="7034213" y="2976563"/>
            <a:ext cx="2709862" cy="4873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1999" tIns="51999" rIns="51999" bIns="51999"/>
          <a:lstStyle/>
          <a:p>
            <a:pPr algn="l">
              <a:spcBef>
                <a:spcPts val="1600"/>
              </a:spcBef>
            </a:pP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Sprint</a:t>
            </a:r>
            <a:endParaRPr lang="en-US"/>
          </a:p>
        </p:txBody>
      </p:sp>
      <p:sp>
        <p:nvSpPr>
          <p:cNvPr id="62488" name="AutoShape 24"/>
          <p:cNvSpPr>
            <a:spLocks/>
          </p:cNvSpPr>
          <p:nvPr/>
        </p:nvSpPr>
        <p:spPr bwMode="auto">
          <a:xfrm>
            <a:off x="7118350" y="3654425"/>
            <a:ext cx="2709863" cy="4873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1999" tIns="51999" rIns="51999" bIns="51999"/>
          <a:lstStyle/>
          <a:p>
            <a:pPr algn="l">
              <a:spcBef>
                <a:spcPts val="1600"/>
              </a:spcBef>
            </a:pP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(1 or 2 weeks)</a:t>
            </a:r>
            <a:endParaRPr lang="en-US"/>
          </a:p>
        </p:txBody>
      </p:sp>
      <p:grpSp>
        <p:nvGrpSpPr>
          <p:cNvPr id="62489" name="Group 25"/>
          <p:cNvGrpSpPr>
            <a:grpSpLocks/>
          </p:cNvGrpSpPr>
          <p:nvPr/>
        </p:nvGrpSpPr>
        <p:grpSpPr bwMode="auto">
          <a:xfrm>
            <a:off x="2038350" y="5008563"/>
            <a:ext cx="3556000" cy="677862"/>
            <a:chOff x="0" y="0"/>
            <a:chExt cx="3556000" cy="677333"/>
          </a:xfrm>
        </p:grpSpPr>
        <p:sp>
          <p:nvSpPr>
            <p:cNvPr id="62490" name="AutoShape 26"/>
            <p:cNvSpPr>
              <a:spLocks/>
            </p:cNvSpPr>
            <p:nvPr/>
          </p:nvSpPr>
          <p:spPr bwMode="auto">
            <a:xfrm>
              <a:off x="0" y="0"/>
              <a:ext cx="3556000" cy="677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rotWithShape="0">
              <a:gsLst>
                <a:gs pos="0">
                  <a:srgbClr val="FBFBFB"/>
                </a:gs>
                <a:gs pos="100000">
                  <a:srgbClr val="F7F7F7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62491" name="AutoShape 27"/>
            <p:cNvSpPr>
              <a:spLocks/>
            </p:cNvSpPr>
            <p:nvPr/>
          </p:nvSpPr>
          <p:spPr bwMode="auto">
            <a:xfrm>
              <a:off x="477307" y="32666"/>
              <a:ext cx="2601386" cy="6120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1999" tIns="51999" rIns="51999" bIns="51999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800"/>
                <a:t>Retrospective</a:t>
              </a:r>
              <a:endParaRPr lang="en-US" sz="2400"/>
            </a:p>
          </p:txBody>
        </p:sp>
      </p:grpSp>
      <p:sp>
        <p:nvSpPr>
          <p:cNvPr id="62492" name="Rectangle 28"/>
          <p:cNvSpPr>
            <a:spLocks noGrp="1" noChangeArrowheads="1"/>
          </p:cNvSpPr>
          <p:nvPr>
            <p:ph type="title"/>
          </p:nvPr>
        </p:nvSpPr>
        <p:spPr>
          <a:xfrm>
            <a:off x="1487488" y="61913"/>
            <a:ext cx="5292725" cy="1270000"/>
          </a:xfrm>
        </p:spPr>
        <p:txBody>
          <a:bodyPr lIns="0" tIns="0" rIns="0" bIns="0"/>
          <a:lstStyle/>
          <a:p>
            <a:pPr algn="ctr" defTabSz="914400"/>
            <a:r>
              <a:rPr lang="en-US" sz="64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Sprint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6" grpId="0" animBg="1" autoUpdateAnimBg="0"/>
      <p:bldP spid="62487" grpId="0" autoUpdateAnimBg="0"/>
      <p:bldP spid="62488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AutoShape 1"/>
          <p:cNvSpPr>
            <a:spLocks/>
          </p:cNvSpPr>
          <p:nvPr/>
        </p:nvSpPr>
        <p:spPr bwMode="auto">
          <a:xfrm>
            <a:off x="758825" y="2768600"/>
            <a:ext cx="8720138" cy="355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sz="3500"/>
          </a:p>
        </p:txBody>
      </p:sp>
      <p:grpSp>
        <p:nvGrpSpPr>
          <p:cNvPr id="63490" name="Group 2"/>
          <p:cNvGrpSpPr>
            <a:grpSpLocks/>
          </p:cNvGrpSpPr>
          <p:nvPr/>
        </p:nvGrpSpPr>
        <p:grpSpPr bwMode="auto">
          <a:xfrm>
            <a:off x="1012825" y="2909888"/>
            <a:ext cx="1354138" cy="395287"/>
            <a:chOff x="0" y="0"/>
            <a:chExt cx="1354668" cy="396100"/>
          </a:xfrm>
        </p:grpSpPr>
        <p:sp>
          <p:nvSpPr>
            <p:cNvPr id="63491" name="AutoShape 3"/>
            <p:cNvSpPr>
              <a:spLocks/>
            </p:cNvSpPr>
            <p:nvPr/>
          </p:nvSpPr>
          <p:spPr bwMode="auto">
            <a:xfrm>
              <a:off x="0" y="28716"/>
              <a:ext cx="1354668" cy="3386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FF"/>
            </a:solidFill>
            <a:ln w="936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2400"/>
            </a:p>
          </p:txBody>
        </p:sp>
        <p:sp>
          <p:nvSpPr>
            <p:cNvPr id="63492" name="AutoShape 4"/>
            <p:cNvSpPr>
              <a:spLocks/>
            </p:cNvSpPr>
            <p:nvPr/>
          </p:nvSpPr>
          <p:spPr bwMode="auto">
            <a:xfrm>
              <a:off x="224713" y="0"/>
              <a:ext cx="905242" cy="396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1999" tIns="51999" rIns="51999" bIns="51999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1600"/>
                <a:t>Backlog</a:t>
              </a:r>
              <a:endParaRPr lang="en-US" sz="2400"/>
            </a:p>
          </p:txBody>
        </p:sp>
      </p:grpSp>
      <p:grpSp>
        <p:nvGrpSpPr>
          <p:cNvPr id="63493" name="Group 5"/>
          <p:cNvGrpSpPr>
            <a:grpSpLocks/>
          </p:cNvGrpSpPr>
          <p:nvPr/>
        </p:nvGrpSpPr>
        <p:grpSpPr bwMode="auto">
          <a:xfrm>
            <a:off x="2874963" y="2909888"/>
            <a:ext cx="1778000" cy="395287"/>
            <a:chOff x="0" y="0"/>
            <a:chExt cx="1778000" cy="396100"/>
          </a:xfrm>
        </p:grpSpPr>
        <p:sp>
          <p:nvSpPr>
            <p:cNvPr id="63494" name="AutoShape 6"/>
            <p:cNvSpPr>
              <a:spLocks/>
            </p:cNvSpPr>
            <p:nvPr/>
          </p:nvSpPr>
          <p:spPr bwMode="auto">
            <a:xfrm>
              <a:off x="0" y="28716"/>
              <a:ext cx="1778000" cy="3386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FF"/>
            </a:solidFill>
            <a:ln w="936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2400"/>
            </a:p>
          </p:txBody>
        </p:sp>
        <p:sp>
          <p:nvSpPr>
            <p:cNvPr id="63495" name="AutoShape 7"/>
            <p:cNvSpPr>
              <a:spLocks/>
            </p:cNvSpPr>
            <p:nvPr/>
          </p:nvSpPr>
          <p:spPr bwMode="auto">
            <a:xfrm>
              <a:off x="136614" y="0"/>
              <a:ext cx="1504772" cy="396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1999" tIns="51999" rIns="51999" bIns="51999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1600"/>
                <a:t>Development</a:t>
              </a:r>
              <a:endParaRPr lang="en-US" sz="2400"/>
            </a:p>
          </p:txBody>
        </p:sp>
      </p:grpSp>
      <p:grpSp>
        <p:nvGrpSpPr>
          <p:cNvPr id="63496" name="Group 8"/>
          <p:cNvGrpSpPr>
            <a:grpSpLocks/>
          </p:cNvGrpSpPr>
          <p:nvPr/>
        </p:nvGrpSpPr>
        <p:grpSpPr bwMode="auto">
          <a:xfrm>
            <a:off x="4992688" y="2909888"/>
            <a:ext cx="1778000" cy="395287"/>
            <a:chOff x="0" y="0"/>
            <a:chExt cx="1778000" cy="396100"/>
          </a:xfrm>
        </p:grpSpPr>
        <p:sp>
          <p:nvSpPr>
            <p:cNvPr id="63497" name="AutoShape 9"/>
            <p:cNvSpPr>
              <a:spLocks/>
            </p:cNvSpPr>
            <p:nvPr/>
          </p:nvSpPr>
          <p:spPr bwMode="auto">
            <a:xfrm>
              <a:off x="0" y="28716"/>
              <a:ext cx="1778000" cy="3386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FF"/>
            </a:solidFill>
            <a:ln w="936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2400"/>
            </a:p>
          </p:txBody>
        </p:sp>
        <p:sp>
          <p:nvSpPr>
            <p:cNvPr id="63498" name="AutoShape 10"/>
            <p:cNvSpPr>
              <a:spLocks/>
            </p:cNvSpPr>
            <p:nvPr/>
          </p:nvSpPr>
          <p:spPr bwMode="auto">
            <a:xfrm>
              <a:off x="620988" y="0"/>
              <a:ext cx="536024" cy="396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1999" tIns="51999" rIns="51999" bIns="51999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1600"/>
                <a:t>Test</a:t>
              </a:r>
              <a:endParaRPr lang="en-US" sz="2400"/>
            </a:p>
          </p:txBody>
        </p:sp>
      </p:grpSp>
      <p:grpSp>
        <p:nvGrpSpPr>
          <p:cNvPr id="63499" name="Group 11"/>
          <p:cNvGrpSpPr>
            <a:grpSpLocks/>
          </p:cNvGrpSpPr>
          <p:nvPr/>
        </p:nvGrpSpPr>
        <p:grpSpPr bwMode="auto">
          <a:xfrm>
            <a:off x="7108825" y="2909888"/>
            <a:ext cx="1778000" cy="395287"/>
            <a:chOff x="0" y="0"/>
            <a:chExt cx="1778000" cy="396100"/>
          </a:xfrm>
        </p:grpSpPr>
        <p:sp>
          <p:nvSpPr>
            <p:cNvPr id="63500" name="AutoShape 12"/>
            <p:cNvSpPr>
              <a:spLocks/>
            </p:cNvSpPr>
            <p:nvPr/>
          </p:nvSpPr>
          <p:spPr bwMode="auto">
            <a:xfrm>
              <a:off x="0" y="28716"/>
              <a:ext cx="1778000" cy="3386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FF"/>
            </a:solidFill>
            <a:ln w="936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2400"/>
            </a:p>
          </p:txBody>
        </p:sp>
        <p:sp>
          <p:nvSpPr>
            <p:cNvPr id="63501" name="AutoShape 13"/>
            <p:cNvSpPr>
              <a:spLocks/>
            </p:cNvSpPr>
            <p:nvPr/>
          </p:nvSpPr>
          <p:spPr bwMode="auto">
            <a:xfrm>
              <a:off x="518545" y="0"/>
              <a:ext cx="740910" cy="396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1999" tIns="51999" rIns="51999" bIns="51999" anchor="ctr"/>
            <a:lstStyle>
              <a:lvl1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95300" algn="l"/>
                  <a:tab pos="990600" algn="l"/>
                  <a:tab pos="1485900" algn="l"/>
                  <a:tab pos="1993900" algn="l"/>
                  <a:tab pos="2489200" algn="l"/>
                  <a:tab pos="2984500" algn="l"/>
                  <a:tab pos="3479800" algn="l"/>
                  <a:tab pos="3987800" algn="l"/>
                  <a:tab pos="4483100" algn="l"/>
                  <a:tab pos="4978400" algn="l"/>
                  <a:tab pos="5486400" algn="l"/>
                  <a:tab pos="5981700" algn="l"/>
                  <a:tab pos="6477000" algn="l"/>
                  <a:tab pos="6985000" algn="l"/>
                  <a:tab pos="7480300" algn="l"/>
                  <a:tab pos="7975600" algn="l"/>
                  <a:tab pos="8483600" algn="l"/>
                  <a:tab pos="8978900" algn="l"/>
                  <a:tab pos="9474200" algn="l"/>
                  <a:tab pos="99695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1600"/>
                <a:t>Ready</a:t>
              </a:r>
              <a:endParaRPr lang="en-US" sz="2400"/>
            </a:p>
          </p:txBody>
        </p:sp>
      </p:grpSp>
      <p:sp>
        <p:nvSpPr>
          <p:cNvPr id="63502" name="Line 14"/>
          <p:cNvSpPr>
            <a:spLocks noChangeShapeType="1"/>
          </p:cNvSpPr>
          <p:nvPr/>
        </p:nvSpPr>
        <p:spPr bwMode="auto">
          <a:xfrm>
            <a:off x="2620963" y="2938463"/>
            <a:ext cx="1587" cy="3132137"/>
          </a:xfrm>
          <a:prstGeom prst="line">
            <a:avLst/>
          </a:prstGeom>
          <a:noFill/>
          <a:ln w="9360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63503" name="Line 15"/>
          <p:cNvSpPr>
            <a:spLocks noChangeShapeType="1"/>
          </p:cNvSpPr>
          <p:nvPr/>
        </p:nvSpPr>
        <p:spPr bwMode="auto">
          <a:xfrm>
            <a:off x="4822825" y="2938463"/>
            <a:ext cx="1588" cy="3132137"/>
          </a:xfrm>
          <a:prstGeom prst="line">
            <a:avLst/>
          </a:prstGeom>
          <a:noFill/>
          <a:ln w="9360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63504" name="Line 16"/>
          <p:cNvSpPr>
            <a:spLocks noChangeShapeType="1"/>
          </p:cNvSpPr>
          <p:nvPr/>
        </p:nvSpPr>
        <p:spPr bwMode="auto">
          <a:xfrm>
            <a:off x="6938963" y="2938463"/>
            <a:ext cx="1587" cy="3132137"/>
          </a:xfrm>
          <a:prstGeom prst="line">
            <a:avLst/>
          </a:prstGeom>
          <a:noFill/>
          <a:ln w="9360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63505" name="Group 17"/>
          <p:cNvGrpSpPr>
            <a:grpSpLocks/>
          </p:cNvGrpSpPr>
          <p:nvPr/>
        </p:nvGrpSpPr>
        <p:grpSpPr bwMode="auto">
          <a:xfrm>
            <a:off x="842963" y="3446463"/>
            <a:ext cx="677862" cy="423862"/>
            <a:chOff x="0" y="0"/>
            <a:chExt cx="677333" cy="423333"/>
          </a:xfrm>
        </p:grpSpPr>
        <p:sp>
          <p:nvSpPr>
            <p:cNvPr id="63506" name="AutoShape 18"/>
            <p:cNvSpPr>
              <a:spLocks/>
            </p:cNvSpPr>
            <p:nvPr/>
          </p:nvSpPr>
          <p:spPr bwMode="auto">
            <a:xfrm>
              <a:off x="0" y="0"/>
              <a:ext cx="677333" cy="423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99"/>
            </a:solidFill>
            <a:ln w="936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507" name="Line 19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08" name="Line 20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09" name="Line 21"/>
            <p:cNvSpPr>
              <a:spLocks noChangeShapeType="1"/>
            </p:cNvSpPr>
            <p:nvPr/>
          </p:nvSpPr>
          <p:spPr bwMode="auto">
            <a:xfrm>
              <a:off x="84666" y="253999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510" name="Group 22"/>
          <p:cNvGrpSpPr>
            <a:grpSpLocks/>
          </p:cNvGrpSpPr>
          <p:nvPr/>
        </p:nvGrpSpPr>
        <p:grpSpPr bwMode="auto">
          <a:xfrm>
            <a:off x="7072313" y="3367088"/>
            <a:ext cx="676275" cy="423862"/>
            <a:chOff x="0" y="0"/>
            <a:chExt cx="677333" cy="423334"/>
          </a:xfrm>
        </p:grpSpPr>
        <p:sp>
          <p:nvSpPr>
            <p:cNvPr id="63511" name="AutoShape 23"/>
            <p:cNvSpPr>
              <a:spLocks/>
            </p:cNvSpPr>
            <p:nvPr/>
          </p:nvSpPr>
          <p:spPr bwMode="auto">
            <a:xfrm>
              <a:off x="0" y="0"/>
              <a:ext cx="677333" cy="42333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99"/>
            </a:solidFill>
            <a:ln w="936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512" name="Line 24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13" name="Line 25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14" name="Line 26"/>
            <p:cNvSpPr>
              <a:spLocks noChangeShapeType="1"/>
            </p:cNvSpPr>
            <p:nvPr/>
          </p:nvSpPr>
          <p:spPr bwMode="auto">
            <a:xfrm>
              <a:off x="84666" y="254000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515" name="Group 27"/>
          <p:cNvGrpSpPr>
            <a:grpSpLocks/>
          </p:cNvGrpSpPr>
          <p:nvPr/>
        </p:nvGrpSpPr>
        <p:grpSpPr bwMode="auto">
          <a:xfrm>
            <a:off x="842963" y="4038600"/>
            <a:ext cx="677862" cy="423863"/>
            <a:chOff x="0" y="0"/>
            <a:chExt cx="677333" cy="423333"/>
          </a:xfrm>
        </p:grpSpPr>
        <p:sp>
          <p:nvSpPr>
            <p:cNvPr id="63516" name="AutoShape 28"/>
            <p:cNvSpPr>
              <a:spLocks/>
            </p:cNvSpPr>
            <p:nvPr/>
          </p:nvSpPr>
          <p:spPr bwMode="auto">
            <a:xfrm>
              <a:off x="0" y="0"/>
              <a:ext cx="677333" cy="423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99"/>
            </a:solidFill>
            <a:ln w="936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517" name="Line 29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18" name="Line 30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19" name="Line 31"/>
            <p:cNvSpPr>
              <a:spLocks noChangeShapeType="1"/>
            </p:cNvSpPr>
            <p:nvPr/>
          </p:nvSpPr>
          <p:spPr bwMode="auto">
            <a:xfrm>
              <a:off x="84666" y="253999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520" name="Group 32"/>
          <p:cNvGrpSpPr>
            <a:grpSpLocks/>
          </p:cNvGrpSpPr>
          <p:nvPr/>
        </p:nvGrpSpPr>
        <p:grpSpPr bwMode="auto">
          <a:xfrm>
            <a:off x="1604963" y="4292600"/>
            <a:ext cx="677862" cy="423863"/>
            <a:chOff x="0" y="0"/>
            <a:chExt cx="677333" cy="423333"/>
          </a:xfrm>
        </p:grpSpPr>
        <p:sp>
          <p:nvSpPr>
            <p:cNvPr id="63521" name="AutoShape 33"/>
            <p:cNvSpPr>
              <a:spLocks/>
            </p:cNvSpPr>
            <p:nvPr/>
          </p:nvSpPr>
          <p:spPr bwMode="auto">
            <a:xfrm>
              <a:off x="0" y="0"/>
              <a:ext cx="677333" cy="423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CC99"/>
            </a:solidFill>
            <a:ln w="9398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522" name="Line 34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23" name="Line 35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24" name="Line 36"/>
            <p:cNvSpPr>
              <a:spLocks noChangeShapeType="1"/>
            </p:cNvSpPr>
            <p:nvPr/>
          </p:nvSpPr>
          <p:spPr bwMode="auto">
            <a:xfrm>
              <a:off x="84666" y="253999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525" name="Group 37"/>
          <p:cNvGrpSpPr>
            <a:grpSpLocks/>
          </p:cNvGrpSpPr>
          <p:nvPr/>
        </p:nvGrpSpPr>
        <p:grpSpPr bwMode="auto">
          <a:xfrm>
            <a:off x="928688" y="5140325"/>
            <a:ext cx="676275" cy="422275"/>
            <a:chOff x="0" y="0"/>
            <a:chExt cx="677333" cy="423333"/>
          </a:xfrm>
        </p:grpSpPr>
        <p:sp>
          <p:nvSpPr>
            <p:cNvPr id="63526" name="AutoShape 38"/>
            <p:cNvSpPr>
              <a:spLocks/>
            </p:cNvSpPr>
            <p:nvPr/>
          </p:nvSpPr>
          <p:spPr bwMode="auto">
            <a:xfrm>
              <a:off x="0" y="0"/>
              <a:ext cx="677333" cy="423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99"/>
            </a:solidFill>
            <a:ln w="936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527" name="Line 39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28" name="Line 40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29" name="Line 41"/>
            <p:cNvSpPr>
              <a:spLocks noChangeShapeType="1"/>
            </p:cNvSpPr>
            <p:nvPr/>
          </p:nvSpPr>
          <p:spPr bwMode="auto">
            <a:xfrm>
              <a:off x="84666" y="253999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530" name="Group 42"/>
          <p:cNvGrpSpPr>
            <a:grpSpLocks/>
          </p:cNvGrpSpPr>
          <p:nvPr/>
        </p:nvGrpSpPr>
        <p:grpSpPr bwMode="auto">
          <a:xfrm>
            <a:off x="2830513" y="3446463"/>
            <a:ext cx="677862" cy="423862"/>
            <a:chOff x="0" y="0"/>
            <a:chExt cx="677333" cy="423333"/>
          </a:xfrm>
        </p:grpSpPr>
        <p:sp>
          <p:nvSpPr>
            <p:cNvPr id="63531" name="AutoShape 43"/>
            <p:cNvSpPr>
              <a:spLocks/>
            </p:cNvSpPr>
            <p:nvPr/>
          </p:nvSpPr>
          <p:spPr bwMode="auto">
            <a:xfrm>
              <a:off x="0" y="0"/>
              <a:ext cx="677333" cy="423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99"/>
            </a:solidFill>
            <a:ln w="936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532" name="Line 44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33" name="Line 45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34" name="Line 46"/>
            <p:cNvSpPr>
              <a:spLocks noChangeShapeType="1"/>
            </p:cNvSpPr>
            <p:nvPr/>
          </p:nvSpPr>
          <p:spPr bwMode="auto">
            <a:xfrm>
              <a:off x="84666" y="253999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535" name="Group 47"/>
          <p:cNvGrpSpPr>
            <a:grpSpLocks/>
          </p:cNvGrpSpPr>
          <p:nvPr/>
        </p:nvGrpSpPr>
        <p:grpSpPr bwMode="auto">
          <a:xfrm>
            <a:off x="7872413" y="5046663"/>
            <a:ext cx="677862" cy="422275"/>
            <a:chOff x="0" y="0"/>
            <a:chExt cx="677333" cy="423334"/>
          </a:xfrm>
        </p:grpSpPr>
        <p:sp>
          <p:nvSpPr>
            <p:cNvPr id="63536" name="AutoShape 48"/>
            <p:cNvSpPr>
              <a:spLocks/>
            </p:cNvSpPr>
            <p:nvPr/>
          </p:nvSpPr>
          <p:spPr bwMode="auto">
            <a:xfrm>
              <a:off x="0" y="0"/>
              <a:ext cx="677333" cy="42333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99"/>
            </a:solidFill>
            <a:ln w="936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537" name="Line 49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38" name="Line 50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39" name="Line 51"/>
            <p:cNvSpPr>
              <a:spLocks noChangeShapeType="1"/>
            </p:cNvSpPr>
            <p:nvPr/>
          </p:nvSpPr>
          <p:spPr bwMode="auto">
            <a:xfrm>
              <a:off x="84666" y="254000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540" name="Group 52"/>
          <p:cNvGrpSpPr>
            <a:grpSpLocks/>
          </p:cNvGrpSpPr>
          <p:nvPr/>
        </p:nvGrpSpPr>
        <p:grpSpPr bwMode="auto">
          <a:xfrm>
            <a:off x="4992688" y="3446463"/>
            <a:ext cx="676275" cy="423862"/>
            <a:chOff x="0" y="0"/>
            <a:chExt cx="677333" cy="423333"/>
          </a:xfrm>
        </p:grpSpPr>
        <p:sp>
          <p:nvSpPr>
            <p:cNvPr id="63541" name="AutoShape 53"/>
            <p:cNvSpPr>
              <a:spLocks/>
            </p:cNvSpPr>
            <p:nvPr/>
          </p:nvSpPr>
          <p:spPr bwMode="auto">
            <a:xfrm>
              <a:off x="0" y="0"/>
              <a:ext cx="677333" cy="423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99"/>
            </a:solidFill>
            <a:ln w="936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542" name="Line 54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43" name="Line 55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44" name="Line 56"/>
            <p:cNvSpPr>
              <a:spLocks noChangeShapeType="1"/>
            </p:cNvSpPr>
            <p:nvPr/>
          </p:nvSpPr>
          <p:spPr bwMode="auto">
            <a:xfrm>
              <a:off x="84666" y="253999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545" name="Group 57"/>
          <p:cNvGrpSpPr>
            <a:grpSpLocks/>
          </p:cNvGrpSpPr>
          <p:nvPr/>
        </p:nvGrpSpPr>
        <p:grpSpPr bwMode="auto">
          <a:xfrm>
            <a:off x="4992688" y="4006850"/>
            <a:ext cx="676275" cy="423863"/>
            <a:chOff x="0" y="0"/>
            <a:chExt cx="677333" cy="423333"/>
          </a:xfrm>
        </p:grpSpPr>
        <p:sp>
          <p:nvSpPr>
            <p:cNvPr id="63546" name="AutoShape 58"/>
            <p:cNvSpPr>
              <a:spLocks/>
            </p:cNvSpPr>
            <p:nvPr/>
          </p:nvSpPr>
          <p:spPr bwMode="auto">
            <a:xfrm>
              <a:off x="0" y="0"/>
              <a:ext cx="677333" cy="423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CC99"/>
            </a:solidFill>
            <a:ln w="9398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547" name="Line 59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48" name="Line 60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49" name="Line 61"/>
            <p:cNvSpPr>
              <a:spLocks noChangeShapeType="1"/>
            </p:cNvSpPr>
            <p:nvPr/>
          </p:nvSpPr>
          <p:spPr bwMode="auto">
            <a:xfrm>
              <a:off x="84666" y="253999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550" name="Group 62"/>
          <p:cNvGrpSpPr>
            <a:grpSpLocks/>
          </p:cNvGrpSpPr>
          <p:nvPr/>
        </p:nvGrpSpPr>
        <p:grpSpPr bwMode="auto">
          <a:xfrm>
            <a:off x="2830513" y="5127625"/>
            <a:ext cx="677862" cy="423863"/>
            <a:chOff x="0" y="0"/>
            <a:chExt cx="677333" cy="423334"/>
          </a:xfrm>
        </p:grpSpPr>
        <p:sp>
          <p:nvSpPr>
            <p:cNvPr id="63551" name="AutoShape 63"/>
            <p:cNvSpPr>
              <a:spLocks/>
            </p:cNvSpPr>
            <p:nvPr/>
          </p:nvSpPr>
          <p:spPr bwMode="auto">
            <a:xfrm>
              <a:off x="0" y="0"/>
              <a:ext cx="677333" cy="42333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CFFFF"/>
            </a:solidFill>
            <a:ln w="9398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552" name="Line 64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53" name="Line 65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54" name="Line 66"/>
            <p:cNvSpPr>
              <a:spLocks noChangeShapeType="1"/>
            </p:cNvSpPr>
            <p:nvPr/>
          </p:nvSpPr>
          <p:spPr bwMode="auto">
            <a:xfrm>
              <a:off x="84666" y="254000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555" name="Group 67"/>
          <p:cNvGrpSpPr>
            <a:grpSpLocks/>
          </p:cNvGrpSpPr>
          <p:nvPr/>
        </p:nvGrpSpPr>
        <p:grpSpPr bwMode="auto">
          <a:xfrm>
            <a:off x="830263" y="4567238"/>
            <a:ext cx="677862" cy="422275"/>
            <a:chOff x="0" y="0"/>
            <a:chExt cx="677333" cy="423334"/>
          </a:xfrm>
        </p:grpSpPr>
        <p:sp>
          <p:nvSpPr>
            <p:cNvPr id="63556" name="AutoShape 68"/>
            <p:cNvSpPr>
              <a:spLocks/>
            </p:cNvSpPr>
            <p:nvPr/>
          </p:nvSpPr>
          <p:spPr bwMode="auto">
            <a:xfrm>
              <a:off x="0" y="0"/>
              <a:ext cx="677333" cy="42333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99"/>
            </a:solidFill>
            <a:ln w="936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557" name="Line 69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58" name="Line 70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59" name="Line 71"/>
            <p:cNvSpPr>
              <a:spLocks noChangeShapeType="1"/>
            </p:cNvSpPr>
            <p:nvPr/>
          </p:nvSpPr>
          <p:spPr bwMode="auto">
            <a:xfrm>
              <a:off x="84666" y="254000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560" name="Group 72"/>
          <p:cNvGrpSpPr>
            <a:grpSpLocks/>
          </p:cNvGrpSpPr>
          <p:nvPr/>
        </p:nvGrpSpPr>
        <p:grpSpPr bwMode="auto">
          <a:xfrm>
            <a:off x="1711325" y="5127625"/>
            <a:ext cx="677863" cy="423863"/>
            <a:chOff x="0" y="0"/>
            <a:chExt cx="677333" cy="423334"/>
          </a:xfrm>
        </p:grpSpPr>
        <p:sp>
          <p:nvSpPr>
            <p:cNvPr id="63561" name="AutoShape 73"/>
            <p:cNvSpPr>
              <a:spLocks/>
            </p:cNvSpPr>
            <p:nvPr/>
          </p:nvSpPr>
          <p:spPr bwMode="auto">
            <a:xfrm>
              <a:off x="0" y="0"/>
              <a:ext cx="677333" cy="42333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CC99"/>
            </a:solidFill>
            <a:ln w="9398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562" name="Line 74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63" name="Line 75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64" name="Line 76"/>
            <p:cNvSpPr>
              <a:spLocks noChangeShapeType="1"/>
            </p:cNvSpPr>
            <p:nvPr/>
          </p:nvSpPr>
          <p:spPr bwMode="auto">
            <a:xfrm>
              <a:off x="84666" y="254000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565" name="Group 77"/>
          <p:cNvGrpSpPr>
            <a:grpSpLocks/>
          </p:cNvGrpSpPr>
          <p:nvPr/>
        </p:nvGrpSpPr>
        <p:grpSpPr bwMode="auto">
          <a:xfrm>
            <a:off x="1604963" y="3700463"/>
            <a:ext cx="677862" cy="423862"/>
            <a:chOff x="0" y="0"/>
            <a:chExt cx="677333" cy="423333"/>
          </a:xfrm>
        </p:grpSpPr>
        <p:sp>
          <p:nvSpPr>
            <p:cNvPr id="63566" name="AutoShape 78"/>
            <p:cNvSpPr>
              <a:spLocks/>
            </p:cNvSpPr>
            <p:nvPr/>
          </p:nvSpPr>
          <p:spPr bwMode="auto">
            <a:xfrm>
              <a:off x="0" y="0"/>
              <a:ext cx="677333" cy="423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CCFFCC"/>
            </a:solidFill>
            <a:ln w="9398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567" name="Line 79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68" name="Line 80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69" name="Line 81"/>
            <p:cNvSpPr>
              <a:spLocks noChangeShapeType="1"/>
            </p:cNvSpPr>
            <p:nvPr/>
          </p:nvSpPr>
          <p:spPr bwMode="auto">
            <a:xfrm>
              <a:off x="84666" y="253999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570" name="Group 82"/>
          <p:cNvGrpSpPr>
            <a:grpSpLocks/>
          </p:cNvGrpSpPr>
          <p:nvPr/>
        </p:nvGrpSpPr>
        <p:grpSpPr bwMode="auto">
          <a:xfrm>
            <a:off x="3632200" y="3446463"/>
            <a:ext cx="677863" cy="423862"/>
            <a:chOff x="0" y="0"/>
            <a:chExt cx="677333" cy="423333"/>
          </a:xfrm>
        </p:grpSpPr>
        <p:sp>
          <p:nvSpPr>
            <p:cNvPr id="63571" name="AutoShape 83"/>
            <p:cNvSpPr>
              <a:spLocks/>
            </p:cNvSpPr>
            <p:nvPr/>
          </p:nvSpPr>
          <p:spPr bwMode="auto">
            <a:xfrm>
              <a:off x="0" y="0"/>
              <a:ext cx="677333" cy="423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99"/>
            </a:solidFill>
            <a:ln w="936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572" name="Line 84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73" name="Line 85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74" name="Line 86"/>
            <p:cNvSpPr>
              <a:spLocks noChangeShapeType="1"/>
            </p:cNvSpPr>
            <p:nvPr/>
          </p:nvSpPr>
          <p:spPr bwMode="auto">
            <a:xfrm>
              <a:off x="84666" y="253999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575" name="Group 87"/>
          <p:cNvGrpSpPr>
            <a:grpSpLocks/>
          </p:cNvGrpSpPr>
          <p:nvPr/>
        </p:nvGrpSpPr>
        <p:grpSpPr bwMode="auto">
          <a:xfrm>
            <a:off x="3632200" y="4006850"/>
            <a:ext cx="677863" cy="423863"/>
            <a:chOff x="0" y="0"/>
            <a:chExt cx="677333" cy="423333"/>
          </a:xfrm>
        </p:grpSpPr>
        <p:sp>
          <p:nvSpPr>
            <p:cNvPr id="63576" name="AutoShape 88"/>
            <p:cNvSpPr>
              <a:spLocks/>
            </p:cNvSpPr>
            <p:nvPr/>
          </p:nvSpPr>
          <p:spPr bwMode="auto">
            <a:xfrm>
              <a:off x="0" y="0"/>
              <a:ext cx="677333" cy="423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CC99"/>
            </a:solidFill>
            <a:ln w="9398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577" name="Line 89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78" name="Line 90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79" name="Line 91"/>
            <p:cNvSpPr>
              <a:spLocks noChangeShapeType="1"/>
            </p:cNvSpPr>
            <p:nvPr/>
          </p:nvSpPr>
          <p:spPr bwMode="auto">
            <a:xfrm>
              <a:off x="84666" y="253999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580" name="Group 92"/>
          <p:cNvGrpSpPr>
            <a:grpSpLocks/>
          </p:cNvGrpSpPr>
          <p:nvPr/>
        </p:nvGrpSpPr>
        <p:grpSpPr bwMode="auto">
          <a:xfrm>
            <a:off x="4992688" y="4567238"/>
            <a:ext cx="676275" cy="422275"/>
            <a:chOff x="0" y="0"/>
            <a:chExt cx="677333" cy="423334"/>
          </a:xfrm>
        </p:grpSpPr>
        <p:sp>
          <p:nvSpPr>
            <p:cNvPr id="63581" name="AutoShape 93"/>
            <p:cNvSpPr>
              <a:spLocks/>
            </p:cNvSpPr>
            <p:nvPr/>
          </p:nvSpPr>
          <p:spPr bwMode="auto">
            <a:xfrm>
              <a:off x="0" y="0"/>
              <a:ext cx="677333" cy="42333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99"/>
            </a:solidFill>
            <a:ln w="936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582" name="Line 94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83" name="Line 95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84" name="Line 96"/>
            <p:cNvSpPr>
              <a:spLocks noChangeShapeType="1"/>
            </p:cNvSpPr>
            <p:nvPr/>
          </p:nvSpPr>
          <p:spPr bwMode="auto">
            <a:xfrm>
              <a:off x="84666" y="254000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585" name="Group 97"/>
          <p:cNvGrpSpPr>
            <a:grpSpLocks/>
          </p:cNvGrpSpPr>
          <p:nvPr/>
        </p:nvGrpSpPr>
        <p:grpSpPr bwMode="auto">
          <a:xfrm>
            <a:off x="2830513" y="4006850"/>
            <a:ext cx="677862" cy="423863"/>
            <a:chOff x="0" y="0"/>
            <a:chExt cx="677333" cy="423333"/>
          </a:xfrm>
        </p:grpSpPr>
        <p:sp>
          <p:nvSpPr>
            <p:cNvPr id="63586" name="AutoShape 98"/>
            <p:cNvSpPr>
              <a:spLocks/>
            </p:cNvSpPr>
            <p:nvPr/>
          </p:nvSpPr>
          <p:spPr bwMode="auto">
            <a:xfrm>
              <a:off x="0" y="0"/>
              <a:ext cx="677333" cy="423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99"/>
            </a:solidFill>
            <a:ln w="936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587" name="Line 99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88" name="Line 100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89" name="Line 101"/>
            <p:cNvSpPr>
              <a:spLocks noChangeShapeType="1"/>
            </p:cNvSpPr>
            <p:nvPr/>
          </p:nvSpPr>
          <p:spPr bwMode="auto">
            <a:xfrm>
              <a:off x="84666" y="253999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590" name="Group 102"/>
          <p:cNvGrpSpPr>
            <a:grpSpLocks/>
          </p:cNvGrpSpPr>
          <p:nvPr/>
        </p:nvGrpSpPr>
        <p:grpSpPr bwMode="auto">
          <a:xfrm>
            <a:off x="7072313" y="3925888"/>
            <a:ext cx="676275" cy="423862"/>
            <a:chOff x="0" y="0"/>
            <a:chExt cx="677333" cy="423333"/>
          </a:xfrm>
        </p:grpSpPr>
        <p:sp>
          <p:nvSpPr>
            <p:cNvPr id="63591" name="AutoShape 103"/>
            <p:cNvSpPr>
              <a:spLocks/>
            </p:cNvSpPr>
            <p:nvPr/>
          </p:nvSpPr>
          <p:spPr bwMode="auto">
            <a:xfrm>
              <a:off x="0" y="0"/>
              <a:ext cx="677333" cy="423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CCFFFF"/>
            </a:solidFill>
            <a:ln w="9398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592" name="Line 104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93" name="Line 105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94" name="Line 106"/>
            <p:cNvSpPr>
              <a:spLocks noChangeShapeType="1"/>
            </p:cNvSpPr>
            <p:nvPr/>
          </p:nvSpPr>
          <p:spPr bwMode="auto">
            <a:xfrm>
              <a:off x="84666" y="253999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595" name="Group 107"/>
          <p:cNvGrpSpPr>
            <a:grpSpLocks/>
          </p:cNvGrpSpPr>
          <p:nvPr/>
        </p:nvGrpSpPr>
        <p:grpSpPr bwMode="auto">
          <a:xfrm>
            <a:off x="7072313" y="4487863"/>
            <a:ext cx="676275" cy="422275"/>
            <a:chOff x="0" y="0"/>
            <a:chExt cx="677333" cy="423333"/>
          </a:xfrm>
        </p:grpSpPr>
        <p:sp>
          <p:nvSpPr>
            <p:cNvPr id="63596" name="AutoShape 108"/>
            <p:cNvSpPr>
              <a:spLocks/>
            </p:cNvSpPr>
            <p:nvPr/>
          </p:nvSpPr>
          <p:spPr bwMode="auto">
            <a:xfrm>
              <a:off x="0" y="0"/>
              <a:ext cx="677333" cy="423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CC99"/>
            </a:solidFill>
            <a:ln w="9398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597" name="Line 109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98" name="Line 110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599" name="Line 111"/>
            <p:cNvSpPr>
              <a:spLocks noChangeShapeType="1"/>
            </p:cNvSpPr>
            <p:nvPr/>
          </p:nvSpPr>
          <p:spPr bwMode="auto">
            <a:xfrm>
              <a:off x="84666" y="253999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600" name="Group 112"/>
          <p:cNvGrpSpPr>
            <a:grpSpLocks/>
          </p:cNvGrpSpPr>
          <p:nvPr/>
        </p:nvGrpSpPr>
        <p:grpSpPr bwMode="auto">
          <a:xfrm>
            <a:off x="7072313" y="5046663"/>
            <a:ext cx="676275" cy="422275"/>
            <a:chOff x="0" y="0"/>
            <a:chExt cx="677333" cy="423334"/>
          </a:xfrm>
        </p:grpSpPr>
        <p:sp>
          <p:nvSpPr>
            <p:cNvPr id="63601" name="AutoShape 113"/>
            <p:cNvSpPr>
              <a:spLocks/>
            </p:cNvSpPr>
            <p:nvPr/>
          </p:nvSpPr>
          <p:spPr bwMode="auto">
            <a:xfrm>
              <a:off x="0" y="0"/>
              <a:ext cx="677333" cy="42333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CC99"/>
            </a:solidFill>
            <a:ln w="9398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602" name="Line 114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603" name="Line 115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604" name="Line 116"/>
            <p:cNvSpPr>
              <a:spLocks noChangeShapeType="1"/>
            </p:cNvSpPr>
            <p:nvPr/>
          </p:nvSpPr>
          <p:spPr bwMode="auto">
            <a:xfrm>
              <a:off x="84666" y="254000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605" name="Group 117"/>
          <p:cNvGrpSpPr>
            <a:grpSpLocks/>
          </p:cNvGrpSpPr>
          <p:nvPr/>
        </p:nvGrpSpPr>
        <p:grpSpPr bwMode="auto">
          <a:xfrm>
            <a:off x="7072313" y="5607050"/>
            <a:ext cx="676275" cy="423863"/>
            <a:chOff x="0" y="0"/>
            <a:chExt cx="677333" cy="423334"/>
          </a:xfrm>
        </p:grpSpPr>
        <p:sp>
          <p:nvSpPr>
            <p:cNvPr id="63606" name="AutoShape 118"/>
            <p:cNvSpPr>
              <a:spLocks/>
            </p:cNvSpPr>
            <p:nvPr/>
          </p:nvSpPr>
          <p:spPr bwMode="auto">
            <a:xfrm>
              <a:off x="0" y="0"/>
              <a:ext cx="677333" cy="42333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CC99"/>
            </a:solidFill>
            <a:ln w="9398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607" name="Line 119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608" name="Line 120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609" name="Line 121"/>
            <p:cNvSpPr>
              <a:spLocks noChangeShapeType="1"/>
            </p:cNvSpPr>
            <p:nvPr/>
          </p:nvSpPr>
          <p:spPr bwMode="auto">
            <a:xfrm>
              <a:off x="84666" y="254000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610" name="Group 122"/>
          <p:cNvGrpSpPr>
            <a:grpSpLocks/>
          </p:cNvGrpSpPr>
          <p:nvPr/>
        </p:nvGrpSpPr>
        <p:grpSpPr bwMode="auto">
          <a:xfrm>
            <a:off x="7872413" y="3367088"/>
            <a:ext cx="677862" cy="423862"/>
            <a:chOff x="0" y="0"/>
            <a:chExt cx="677333" cy="423334"/>
          </a:xfrm>
        </p:grpSpPr>
        <p:sp>
          <p:nvSpPr>
            <p:cNvPr id="63611" name="AutoShape 123"/>
            <p:cNvSpPr>
              <a:spLocks/>
            </p:cNvSpPr>
            <p:nvPr/>
          </p:nvSpPr>
          <p:spPr bwMode="auto">
            <a:xfrm>
              <a:off x="0" y="0"/>
              <a:ext cx="677333" cy="42333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99"/>
            </a:solidFill>
            <a:ln w="936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612" name="Line 124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613" name="Line 125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614" name="Line 126"/>
            <p:cNvSpPr>
              <a:spLocks noChangeShapeType="1"/>
            </p:cNvSpPr>
            <p:nvPr/>
          </p:nvSpPr>
          <p:spPr bwMode="auto">
            <a:xfrm>
              <a:off x="84666" y="254000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615" name="Group 127"/>
          <p:cNvGrpSpPr>
            <a:grpSpLocks/>
          </p:cNvGrpSpPr>
          <p:nvPr/>
        </p:nvGrpSpPr>
        <p:grpSpPr bwMode="auto">
          <a:xfrm>
            <a:off x="7872413" y="3925888"/>
            <a:ext cx="677862" cy="423862"/>
            <a:chOff x="0" y="0"/>
            <a:chExt cx="677333" cy="423333"/>
          </a:xfrm>
        </p:grpSpPr>
        <p:sp>
          <p:nvSpPr>
            <p:cNvPr id="63616" name="AutoShape 128"/>
            <p:cNvSpPr>
              <a:spLocks/>
            </p:cNvSpPr>
            <p:nvPr/>
          </p:nvSpPr>
          <p:spPr bwMode="auto">
            <a:xfrm>
              <a:off x="0" y="0"/>
              <a:ext cx="677333" cy="423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99"/>
            </a:solidFill>
            <a:ln w="936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617" name="Line 129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618" name="Line 130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619" name="Line 131"/>
            <p:cNvSpPr>
              <a:spLocks noChangeShapeType="1"/>
            </p:cNvSpPr>
            <p:nvPr/>
          </p:nvSpPr>
          <p:spPr bwMode="auto">
            <a:xfrm>
              <a:off x="84666" y="253999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620" name="Group 132"/>
          <p:cNvGrpSpPr>
            <a:grpSpLocks/>
          </p:cNvGrpSpPr>
          <p:nvPr/>
        </p:nvGrpSpPr>
        <p:grpSpPr bwMode="auto">
          <a:xfrm>
            <a:off x="7872413" y="4487863"/>
            <a:ext cx="677862" cy="422275"/>
            <a:chOff x="0" y="0"/>
            <a:chExt cx="677333" cy="423333"/>
          </a:xfrm>
        </p:grpSpPr>
        <p:sp>
          <p:nvSpPr>
            <p:cNvPr id="63621" name="AutoShape 133"/>
            <p:cNvSpPr>
              <a:spLocks/>
            </p:cNvSpPr>
            <p:nvPr/>
          </p:nvSpPr>
          <p:spPr bwMode="auto">
            <a:xfrm>
              <a:off x="0" y="0"/>
              <a:ext cx="677333" cy="423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99"/>
            </a:solidFill>
            <a:ln w="936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622" name="Line 134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623" name="Line 135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624" name="Line 136"/>
            <p:cNvSpPr>
              <a:spLocks noChangeShapeType="1"/>
            </p:cNvSpPr>
            <p:nvPr/>
          </p:nvSpPr>
          <p:spPr bwMode="auto">
            <a:xfrm>
              <a:off x="84666" y="253999"/>
              <a:ext cx="423334" cy="1764"/>
            </a:xfrm>
            <a:prstGeom prst="line">
              <a:avLst/>
            </a:prstGeom>
            <a:noFill/>
            <a:ln w="936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63625" name="Group 137"/>
          <p:cNvGrpSpPr>
            <a:grpSpLocks/>
          </p:cNvGrpSpPr>
          <p:nvPr/>
        </p:nvGrpSpPr>
        <p:grpSpPr bwMode="auto">
          <a:xfrm>
            <a:off x="2830513" y="4567238"/>
            <a:ext cx="677862" cy="422275"/>
            <a:chOff x="0" y="0"/>
            <a:chExt cx="677333" cy="423334"/>
          </a:xfrm>
        </p:grpSpPr>
        <p:sp>
          <p:nvSpPr>
            <p:cNvPr id="63626" name="AutoShape 138"/>
            <p:cNvSpPr>
              <a:spLocks/>
            </p:cNvSpPr>
            <p:nvPr/>
          </p:nvSpPr>
          <p:spPr bwMode="auto">
            <a:xfrm>
              <a:off x="0" y="0"/>
              <a:ext cx="677333" cy="42333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398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3500"/>
            </a:p>
          </p:txBody>
        </p:sp>
        <p:sp>
          <p:nvSpPr>
            <p:cNvPr id="63627" name="Line 139"/>
            <p:cNvSpPr>
              <a:spLocks noChangeShapeType="1"/>
            </p:cNvSpPr>
            <p:nvPr/>
          </p:nvSpPr>
          <p:spPr bwMode="auto">
            <a:xfrm>
              <a:off x="84666" y="84666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628" name="Line 140"/>
            <p:cNvSpPr>
              <a:spLocks noChangeShapeType="1"/>
            </p:cNvSpPr>
            <p:nvPr/>
          </p:nvSpPr>
          <p:spPr bwMode="auto">
            <a:xfrm>
              <a:off x="84666" y="169333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63629" name="Line 141"/>
            <p:cNvSpPr>
              <a:spLocks noChangeShapeType="1"/>
            </p:cNvSpPr>
            <p:nvPr/>
          </p:nvSpPr>
          <p:spPr bwMode="auto">
            <a:xfrm>
              <a:off x="84666" y="254000"/>
              <a:ext cx="423334" cy="1764"/>
            </a:xfrm>
            <a:prstGeom prst="line">
              <a:avLst/>
            </a:prstGeom>
            <a:noFill/>
            <a:ln w="9398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/>
              <a:endParaRPr 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sp>
        <p:nvSpPr>
          <p:cNvPr id="63630" name="Rectangle 142"/>
          <p:cNvSpPr>
            <a:spLocks noGrp="1" noChangeArrowheads="1"/>
          </p:cNvSpPr>
          <p:nvPr>
            <p:ph type="title"/>
          </p:nvPr>
        </p:nvSpPr>
        <p:spPr>
          <a:xfrm>
            <a:off x="1476375" y="438150"/>
            <a:ext cx="5294313" cy="1270000"/>
          </a:xfrm>
        </p:spPr>
        <p:txBody>
          <a:bodyPr lIns="0" tIns="0" rIns="0" bIns="0"/>
          <a:lstStyle/>
          <a:p>
            <a:pPr algn="ctr" defTabSz="914400"/>
            <a:r>
              <a:rPr lang="en-US" sz="64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</a:t>
            </a:r>
            <a:r>
              <a:rPr lang="et-EE" sz="6400" dirty="0" err="1" smtClean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Board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 descr="mountaintop-darcym-474983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761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38" name="Rectangle 2"/>
          <p:cNvSpPr>
            <a:spLocks noGrp="1"/>
          </p:cNvSpPr>
          <p:nvPr>
            <p:ph type="title"/>
          </p:nvPr>
        </p:nvSpPr>
        <p:spPr bwMode="auto">
          <a:xfrm>
            <a:off x="496888" y="128588"/>
            <a:ext cx="9144000" cy="946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799" tIns="50799" rIns="50799" bIns="50799" numCol="1" anchor="t" anchorCtr="0" compatLnSpc="1">
            <a:prstTxWarp prst="textNoShape">
              <a:avLst/>
            </a:prstTxWarp>
          </a:bodyPr>
          <a:lstStyle/>
          <a:p>
            <a:pPr defTabSz="812800"/>
            <a:r>
              <a:rPr lang="en-US" sz="5600" b="1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Sprint Planning</a:t>
            </a:r>
            <a:endParaRPr lang="en-US"/>
          </a:p>
        </p:txBody>
      </p:sp>
      <p:sp>
        <p:nvSpPr>
          <p:cNvPr id="65539" name="Rectangle 3"/>
          <p:cNvSpPr>
            <a:spLocks noGrp="1"/>
          </p:cNvSpPr>
          <p:nvPr>
            <p:ph type="body" idx="1"/>
          </p:nvPr>
        </p:nvSpPr>
        <p:spPr bwMode="auto">
          <a:xfrm>
            <a:off x="520700" y="1090613"/>
            <a:ext cx="9359900" cy="1117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799" tIns="50799" rIns="50799" bIns="50799" numCol="1" anchor="t" anchorCtr="0" compatLnSpc="1">
            <a:prstTxWarp prst="textNoShape">
              <a:avLst/>
            </a:prstTxWarp>
          </a:bodyPr>
          <a:lstStyle/>
          <a:p>
            <a:pPr marL="241300" defTabSz="868363">
              <a:spcBef>
                <a:spcPts val="1700"/>
              </a:spcBef>
            </a:pPr>
            <a:r>
              <a:rPr lang="en-US" sz="2700" b="1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Team capacity, Product backlog,</a:t>
            </a:r>
            <a:endParaRPr lang="en-US" sz="30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241300" defTabSz="868363">
              <a:spcBef>
                <a:spcPts val="1700"/>
              </a:spcBef>
            </a:pPr>
            <a:r>
              <a:rPr lang="en-US" sz="2700" b="1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Current product, Business, Technologies</a:t>
            </a:r>
            <a:endParaRPr lang="en-US"/>
          </a:p>
        </p:txBody>
      </p:sp>
      <p:sp>
        <p:nvSpPr>
          <p:cNvPr id="65540" name="Line 4"/>
          <p:cNvSpPr>
            <a:spLocks noChangeShapeType="1"/>
          </p:cNvSpPr>
          <p:nvPr/>
        </p:nvSpPr>
        <p:spPr bwMode="auto">
          <a:xfrm>
            <a:off x="600075" y="2209800"/>
            <a:ext cx="8880475" cy="0"/>
          </a:xfrm>
          <a:prstGeom prst="lin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65541" name="AutoShape 5"/>
          <p:cNvSpPr>
            <a:spLocks/>
          </p:cNvSpPr>
          <p:nvPr/>
        </p:nvSpPr>
        <p:spPr bwMode="auto">
          <a:xfrm>
            <a:off x="519113" y="2263775"/>
            <a:ext cx="1674812" cy="8493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99" tIns="50799" rIns="50799" bIns="50799"/>
          <a:lstStyle>
            <a:lvl1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r>
              <a:rPr lang="en-US" sz="4900">
                <a:solidFill>
                  <a:srgbClr val="FFFFFF"/>
                </a:solidFill>
                <a:latin typeface="Verdana Bold" panose="020B0804030504040204" pitchFamily="34" charset="0"/>
                <a:ea typeface="Verdana Bold" panose="020B0804030504040204" pitchFamily="34" charset="0"/>
                <a:cs typeface="Verdana Bold" panose="020B0804030504040204" pitchFamily="34" charset="0"/>
                <a:sym typeface="Verdana Bold" panose="020B0804030504040204" pitchFamily="34" charset="0"/>
              </a:rPr>
              <a:t>Goal</a:t>
            </a:r>
            <a:endParaRPr lang="en-US"/>
          </a:p>
        </p:txBody>
      </p:sp>
      <p:sp>
        <p:nvSpPr>
          <p:cNvPr id="65542" name="AutoShape 6"/>
          <p:cNvSpPr>
            <a:spLocks/>
          </p:cNvSpPr>
          <p:nvPr/>
        </p:nvSpPr>
        <p:spPr bwMode="auto">
          <a:xfrm>
            <a:off x="9005888" y="2287588"/>
            <a:ext cx="555625" cy="711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99" tIns="50799" rIns="50799" bIns="50799"/>
          <a:lstStyle>
            <a:lvl1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r>
              <a:rPr lang="en-US" sz="4000">
                <a:solidFill>
                  <a:srgbClr val="FFFFFF"/>
                </a:solidFill>
                <a:latin typeface="Verdana Bold" panose="020B0804030504040204" pitchFamily="34" charset="0"/>
                <a:ea typeface="Verdana Bold" panose="020B0804030504040204" pitchFamily="34" charset="0"/>
                <a:cs typeface="Verdana Bold" panose="020B0804030504040204" pitchFamily="34" charset="0"/>
                <a:sym typeface="Verdana Bold" panose="020B0804030504040204" pitchFamily="34" charset="0"/>
              </a:rPr>
              <a:t>=</a:t>
            </a:r>
            <a:endParaRPr lang="en-US"/>
          </a:p>
        </p:txBody>
      </p:sp>
      <p:sp>
        <p:nvSpPr>
          <p:cNvPr id="65543" name="AutoShape 7"/>
          <p:cNvSpPr>
            <a:spLocks/>
          </p:cNvSpPr>
          <p:nvPr/>
        </p:nvSpPr>
        <p:spPr bwMode="auto">
          <a:xfrm>
            <a:off x="8999538" y="1471613"/>
            <a:ext cx="555625" cy="711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99" tIns="50799" rIns="50799" bIns="50799"/>
          <a:lstStyle>
            <a:lvl1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r>
              <a:rPr lang="en-US" sz="4000">
                <a:solidFill>
                  <a:srgbClr val="FFFFFF"/>
                </a:solidFill>
                <a:latin typeface="Verdana Bold" panose="020B0804030504040204" pitchFamily="34" charset="0"/>
                <a:ea typeface="Verdana Bold" panose="020B0804030504040204" pitchFamily="34" charset="0"/>
                <a:cs typeface="Verdana Bold" panose="020B0804030504040204" pitchFamily="34" charset="0"/>
                <a:sym typeface="Verdana Bold" panose="020B0804030504040204" pitchFamily="34" charset="0"/>
              </a:rPr>
              <a:t>+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Sprint </a:t>
            </a:r>
            <a:r>
              <a:rPr lang="en-US" sz="5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</a:t>
            </a:r>
            <a:r>
              <a:rPr lang="en-US" sz="58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lanning</a:t>
            </a:r>
            <a:endParaRPr lang="en-US" dirty="0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1600200"/>
            <a:ext cx="9461500" cy="2984500"/>
          </a:xfrm>
        </p:spPr>
        <p:txBody>
          <a:bodyPr lIns="0" tIns="0" rIns="0" bIns="0"/>
          <a:lstStyle/>
          <a:p>
            <a:pPr marL="628650" indent="-374650" defTabSz="914400">
              <a:lnSpc>
                <a:spcPct val="80000"/>
              </a:lnSpc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t-EE" sz="2400" dirty="0" err="1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Product</a:t>
            </a:r>
            <a:r>
              <a:rPr lang="et-EE" sz="24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</a:t>
            </a:r>
            <a:r>
              <a:rPr lang="et-EE" sz="2400" dirty="0" err="1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owner</a:t>
            </a:r>
            <a:r>
              <a:rPr lang="et-EE" sz="24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and 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Team </a:t>
            </a:r>
            <a:r>
              <a:rPr lang="et-EE" sz="2400" dirty="0" err="1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collaborately</a:t>
            </a:r>
            <a:r>
              <a:rPr lang="et-EE" sz="24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select </a:t>
            </a:r>
            <a: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items from the </a:t>
            </a:r>
            <a:r>
              <a:rPr lang="et-EE" sz="24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P</a:t>
            </a:r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roduct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</a:t>
            </a:r>
            <a: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backlog they can commit to 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completing</a:t>
            </a:r>
            <a:r>
              <a:rPr lang="et-EE" sz="24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. </a:t>
            </a:r>
            <a:r>
              <a:rPr lang="et-EE" sz="2400" dirty="0" err="1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The</a:t>
            </a:r>
            <a:r>
              <a:rPr lang="et-EE" sz="24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</a:t>
            </a:r>
            <a:r>
              <a:rPr lang="et-EE" sz="2400" dirty="0" err="1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final</a:t>
            </a:r>
            <a:r>
              <a:rPr lang="et-EE" sz="24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Word </a:t>
            </a:r>
            <a:r>
              <a:rPr lang="et-EE" sz="2400" dirty="0" err="1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is</a:t>
            </a:r>
            <a:r>
              <a:rPr lang="et-EE" sz="24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</a:t>
            </a:r>
            <a:r>
              <a:rPr lang="et-EE" sz="2400" dirty="0" err="1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Product</a:t>
            </a:r>
            <a:r>
              <a:rPr lang="et-EE" sz="24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</a:t>
            </a:r>
            <a:r>
              <a:rPr lang="et-EE" sz="2400" dirty="0" err="1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owner’s</a:t>
            </a:r>
            <a:r>
              <a:rPr lang="et-EE" sz="24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.</a:t>
            </a:r>
            <a:endParaRPr lang="en-US" sz="2400" dirty="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628650" indent="-374650" defTabSz="914400">
              <a:lnSpc>
                <a:spcPct val="80000"/>
              </a:lnSpc>
              <a:spcBef>
                <a:spcPts val="14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Sprint backlog is created</a:t>
            </a:r>
          </a:p>
          <a:p>
            <a:pPr marL="962025" lvl="1" indent="-365125" defTabSz="914400">
              <a:lnSpc>
                <a:spcPct val="80000"/>
              </a:lnSpc>
              <a:spcBef>
                <a:spcPts val="1400"/>
              </a:spcBef>
              <a:buSzPct val="150000"/>
              <a:buFont typeface="Lucida Grande" charset="0"/>
              <a:buChar char="•"/>
            </a:pPr>
            <a:r>
              <a:rPr lang="en-US" sz="20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Tasks are identified and each is estimated (1-16 hours)</a:t>
            </a:r>
            <a:endParaRPr lang="en-US" sz="2400" dirty="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962025" lvl="1" indent="-365125" defTabSz="914400">
              <a:lnSpc>
                <a:spcPct val="80000"/>
              </a:lnSpc>
              <a:spcBef>
                <a:spcPts val="1400"/>
              </a:spcBef>
              <a:buSzPct val="150000"/>
              <a:buFont typeface="Lucida Grande" charset="0"/>
              <a:buChar char="•"/>
            </a:pPr>
            <a:r>
              <a:rPr lang="en-US" sz="20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Collaboratively, not done alone by the </a:t>
            </a:r>
            <a:r>
              <a:rPr lang="en-US" sz="2000" dirty="0" err="1"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ScrumMaster</a:t>
            </a:r>
            <a:endParaRPr lang="en-US" sz="2400" dirty="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628650" indent="-374650" defTabSz="914400">
              <a:lnSpc>
                <a:spcPct val="80000"/>
              </a:lnSpc>
              <a:spcBef>
                <a:spcPts val="14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4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High-level design is considered</a:t>
            </a:r>
            <a:endParaRPr lang="en-US" sz="1100" dirty="0"/>
          </a:p>
        </p:txBody>
      </p:sp>
      <p:sp>
        <p:nvSpPr>
          <p:cNvPr id="66563" name="Line 3"/>
          <p:cNvSpPr>
            <a:spLocks noChangeShapeType="1"/>
          </p:cNvSpPr>
          <p:nvPr/>
        </p:nvSpPr>
        <p:spPr bwMode="auto">
          <a:xfrm flipH="1">
            <a:off x="4659313" y="5930900"/>
            <a:ext cx="641350" cy="0"/>
          </a:xfrm>
          <a:prstGeom prst="line">
            <a:avLst/>
          </a:prstGeom>
          <a:noFill/>
          <a:ln w="50800" cap="flat" cmpd="sng">
            <a:solidFill>
              <a:srgbClr val="577AB1">
                <a:alpha val="50194"/>
              </a:srgbClr>
            </a:solidFill>
            <a:prstDash val="solid"/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66564" name="Group 4"/>
          <p:cNvGrpSpPr>
            <a:grpSpLocks/>
          </p:cNvGrpSpPr>
          <p:nvPr/>
        </p:nvGrpSpPr>
        <p:grpSpPr bwMode="auto">
          <a:xfrm>
            <a:off x="769938" y="4613275"/>
            <a:ext cx="3898900" cy="2874963"/>
            <a:chOff x="0" y="0"/>
            <a:chExt cx="3898900" cy="2875280"/>
          </a:xfrm>
        </p:grpSpPr>
        <p:sp>
          <p:nvSpPr>
            <p:cNvPr id="66565" name="AutoShape 5" descr="image68.png"/>
            <p:cNvSpPr>
              <a:spLocks/>
            </p:cNvSpPr>
            <p:nvPr/>
          </p:nvSpPr>
          <p:spPr bwMode="auto">
            <a:xfrm>
              <a:off x="0" y="0"/>
              <a:ext cx="3898900" cy="26035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127000" dist="101599" dir="3119987" algn="ctr" rotWithShape="0">
                <a:srgbClr val="000000">
                  <a:alpha val="7499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572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572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572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572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endParaRPr lang="en-US"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  <a:sym typeface="Comic Sans MS" panose="030F0702030302020204" pitchFamily="66" charset="0"/>
              </a:endParaRPr>
            </a:p>
          </p:txBody>
        </p:sp>
        <p:sp>
          <p:nvSpPr>
            <p:cNvPr id="66566" name="AutoShape 6"/>
            <p:cNvSpPr>
              <a:spLocks/>
            </p:cNvSpPr>
            <p:nvPr/>
          </p:nvSpPr>
          <p:spPr bwMode="auto">
            <a:xfrm>
              <a:off x="0" y="0"/>
              <a:ext cx="3898900" cy="287528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52400" tIns="152400" rIns="152400" bIns="152400"/>
            <a:lstStyle>
              <a:lvl1pPr>
                <a:tabLst>
                  <a:tab pos="4572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4572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4572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4572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4572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lang="en-US"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  <a:sym typeface="Comic Sans MS" panose="030F0702030302020204" pitchFamily="66" charset="0"/>
                </a:rPr>
                <a:t>As a vacation planner, I want to see photos of the hotels.</a:t>
              </a:r>
            </a:p>
          </p:txBody>
        </p:sp>
      </p:grpSp>
      <p:grpSp>
        <p:nvGrpSpPr>
          <p:cNvPr id="66567" name="Group 7"/>
          <p:cNvGrpSpPr>
            <a:grpSpLocks/>
          </p:cNvGrpSpPr>
          <p:nvPr/>
        </p:nvGrpSpPr>
        <p:grpSpPr bwMode="auto">
          <a:xfrm>
            <a:off x="5308600" y="4787900"/>
            <a:ext cx="4521200" cy="2286000"/>
            <a:chOff x="0" y="0"/>
            <a:chExt cx="4521200" cy="2286000"/>
          </a:xfrm>
        </p:grpSpPr>
        <p:sp>
          <p:nvSpPr>
            <p:cNvPr id="66568" name="AutoShape 8" descr="image3.png"/>
            <p:cNvSpPr>
              <a:spLocks/>
            </p:cNvSpPr>
            <p:nvPr/>
          </p:nvSpPr>
          <p:spPr bwMode="auto">
            <a:xfrm>
              <a:off x="0" y="0"/>
              <a:ext cx="4521200" cy="2286000"/>
            </a:xfrm>
            <a:prstGeom prst="roundRect">
              <a:avLst>
                <a:gd name="adj" fmla="val 13333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>
              <a:solidFill>
                <a:srgbClr val="003C83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569" name="AutoShape 9"/>
            <p:cNvSpPr>
              <a:spLocks/>
            </p:cNvSpPr>
            <p:nvPr/>
          </p:nvSpPr>
          <p:spPr bwMode="auto">
            <a:xfrm>
              <a:off x="63500" y="76200"/>
              <a:ext cx="4381500" cy="1689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/>
              <a:r>
                <a:rPr lang="en-US" sz="2200">
                  <a:solidFill>
                    <a:srgbClr val="FFFFFF"/>
                  </a:solidFill>
                </a:rPr>
                <a:t>Code the middle tier (8 hours)</a:t>
              </a:r>
            </a:p>
            <a:p>
              <a:pPr algn="l"/>
              <a:r>
                <a:rPr lang="en-US" sz="2200">
                  <a:solidFill>
                    <a:srgbClr val="FFFFFF"/>
                  </a:solidFill>
                </a:rPr>
                <a:t>Code the user interface (4)</a:t>
              </a:r>
            </a:p>
            <a:p>
              <a:pPr algn="l"/>
              <a:r>
                <a:rPr lang="en-US" sz="2200">
                  <a:solidFill>
                    <a:srgbClr val="FFFFFF"/>
                  </a:solidFill>
                </a:rPr>
                <a:t>Write test fixtures (4)</a:t>
              </a:r>
            </a:p>
            <a:p>
              <a:pPr algn="l"/>
              <a:r>
                <a:rPr lang="en-US" sz="2200">
                  <a:solidFill>
                    <a:srgbClr val="FFFFFF"/>
                  </a:solidFill>
                </a:rPr>
                <a:t>Code the foo class (6)</a:t>
              </a:r>
            </a:p>
            <a:p>
              <a:pPr algn="l"/>
              <a:r>
                <a:rPr lang="en-US" sz="2200">
                  <a:solidFill>
                    <a:srgbClr val="FFFFFF"/>
                  </a:solidFill>
                </a:rPr>
                <a:t>Update performance tests (4)</a:t>
              </a:r>
              <a:endParaRPr 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giliants.com/wp-content/uploads/2014/04/SprintPlanningCeremony_copy-1024x58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9"/>
          <a:stretch/>
        </p:blipFill>
        <p:spPr bwMode="auto">
          <a:xfrm>
            <a:off x="196850" y="1577752"/>
            <a:ext cx="9753600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10214" y="4746104"/>
            <a:ext cx="2494186" cy="193899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l"/>
            <a:r>
              <a:rPr lang="et-EE" sz="1200" dirty="0" smtClean="0">
                <a:solidFill>
                  <a:schemeClr val="bg1"/>
                </a:solidFill>
              </a:rPr>
              <a:t>T</a:t>
            </a:r>
            <a:r>
              <a:rPr lang="en-US" sz="1200" dirty="0" smtClean="0">
                <a:solidFill>
                  <a:schemeClr val="bg1"/>
                </a:solidFill>
              </a:rPr>
              <a:t>his meeting is</a:t>
            </a:r>
            <a:r>
              <a:rPr lang="et-EE" sz="1200" dirty="0" smtClean="0">
                <a:solidFill>
                  <a:schemeClr val="bg1"/>
                </a:solidFill>
              </a:rPr>
              <a:t> a c</a:t>
            </a:r>
            <a:r>
              <a:rPr lang="en-US" sz="1200" i="1" dirty="0" err="1" smtClean="0">
                <a:solidFill>
                  <a:schemeClr val="bg1"/>
                </a:solidFill>
              </a:rPr>
              <a:t>onversation</a:t>
            </a:r>
            <a:r>
              <a:rPr lang="et-EE" sz="1200" dirty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between the </a:t>
            </a:r>
            <a:r>
              <a:rPr lang="en-US" sz="1200" b="1" dirty="0" smtClean="0">
                <a:solidFill>
                  <a:schemeClr val="bg1"/>
                </a:solidFill>
              </a:rPr>
              <a:t>Product Owner</a:t>
            </a:r>
            <a:r>
              <a:rPr lang="en-US" sz="1200" dirty="0" smtClean="0">
                <a:solidFill>
                  <a:schemeClr val="bg1"/>
                </a:solidFill>
              </a:rPr>
              <a:t> and the </a:t>
            </a:r>
            <a:r>
              <a:rPr lang="et-EE" sz="1200" b="1" dirty="0" smtClean="0">
                <a:solidFill>
                  <a:schemeClr val="bg1"/>
                </a:solidFill>
              </a:rPr>
              <a:t>T</a:t>
            </a:r>
            <a:r>
              <a:rPr lang="en-US" sz="1200" b="1" dirty="0" err="1" smtClean="0">
                <a:solidFill>
                  <a:schemeClr val="bg1"/>
                </a:solidFill>
              </a:rPr>
              <a:t>eam</a:t>
            </a:r>
            <a:r>
              <a:rPr lang="en-US" sz="1200" dirty="0" smtClean="0">
                <a:solidFill>
                  <a:schemeClr val="bg1"/>
                </a:solidFill>
              </a:rPr>
              <a:t>. That is, it’s up to the Product Owner to decide which stories are of the highest priority to the release and which will generate the highest business value, but the </a:t>
            </a:r>
            <a:r>
              <a:rPr lang="et-EE" sz="1200" dirty="0" smtClean="0">
                <a:solidFill>
                  <a:schemeClr val="bg1"/>
                </a:solidFill>
              </a:rPr>
              <a:t>T</a:t>
            </a:r>
            <a:r>
              <a:rPr lang="en-US" sz="1200" dirty="0" err="1" smtClean="0">
                <a:solidFill>
                  <a:schemeClr val="bg1"/>
                </a:solidFill>
              </a:rPr>
              <a:t>eam</a:t>
            </a:r>
            <a:r>
              <a:rPr lang="en-US" sz="1200" dirty="0" smtClean="0">
                <a:solidFill>
                  <a:schemeClr val="bg1"/>
                </a:solidFill>
              </a:rPr>
              <a:t> has the power to push back and voice concerns or impediments.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Sprint </a:t>
            </a:r>
            <a:r>
              <a:rPr lang="en-US" sz="5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</a:t>
            </a:r>
            <a:r>
              <a:rPr lang="en-US" sz="58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53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" descr="group-hamed-9623154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838" y="369888"/>
            <a:ext cx="6638925" cy="66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86" name="Rectangle 2"/>
          <p:cNvSpPr>
            <a:spLocks noGrp="1"/>
          </p:cNvSpPr>
          <p:nvPr>
            <p:ph type="title"/>
          </p:nvPr>
        </p:nvSpPr>
        <p:spPr bwMode="auto">
          <a:xfrm>
            <a:off x="279400" y="288925"/>
            <a:ext cx="4721225" cy="962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Daily Scrum</a:t>
            </a:r>
            <a:endParaRPr lang="en-US"/>
          </a:p>
        </p:txBody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xfrm>
            <a:off x="277813" y="6769100"/>
            <a:ext cx="5692775" cy="6413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15900" defTabSz="914400">
              <a:spcBef>
                <a:spcPts val="1800"/>
              </a:spcBef>
            </a:pPr>
            <a:r>
              <a:rPr lang="en-US" sz="3300" b="1">
                <a:latin typeface="Gill Sans" charset="0"/>
                <a:ea typeface="Gill Sans" charset="0"/>
                <a:cs typeface="Gill Sans" charset="0"/>
                <a:sym typeface="Gill Sans" charset="0"/>
              </a:rPr>
              <a:t>The heartbeat of Scrum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Waterfall is like Cannonball</a:t>
            </a:r>
            <a:endParaRPr lang="en-US"/>
          </a:p>
        </p:txBody>
      </p:sp>
      <p:pic>
        <p:nvPicPr>
          <p:cNvPr id="20482" name="Picture 2" descr="image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3"/>
          <a:stretch>
            <a:fillRect/>
          </a:stretch>
        </p:blipFill>
        <p:spPr bwMode="auto">
          <a:xfrm>
            <a:off x="581025" y="1576388"/>
            <a:ext cx="9223375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The </a:t>
            </a:r>
            <a:r>
              <a:rPr lang="en-US" sz="5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</a:t>
            </a:r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aily </a:t>
            </a:r>
            <a:r>
              <a:rPr lang="en-US" sz="5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</a:t>
            </a:r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crum</a:t>
            </a:r>
            <a:endParaRPr 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1600200"/>
            <a:ext cx="9461500" cy="5473700"/>
          </a:xfrm>
        </p:spPr>
        <p:txBody>
          <a:bodyPr lIns="0" tIns="0" rIns="0" bIns="0"/>
          <a:lstStyle/>
          <a:p>
            <a:pPr marL="698500" indent="-444500" defTabSz="914400">
              <a:lnSpc>
                <a:spcPct val="80000"/>
              </a:lnSpc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Parameters</a:t>
            </a:r>
          </a:p>
          <a:p>
            <a:pPr marL="1041400" lvl="1" indent="-444500" defTabSz="914400">
              <a:lnSpc>
                <a:spcPct val="80000"/>
              </a:lnSpc>
              <a:spcBef>
                <a:spcPts val="1500"/>
              </a:spcBef>
              <a:buSzPct val="150000"/>
              <a:buFont typeface="Lucida Grande" charset="0"/>
              <a:buChar char="•"/>
            </a:pPr>
            <a:r>
              <a:rPr lang="en-US" sz="2800">
                <a:latin typeface="Gill Sans" charset="0"/>
                <a:ea typeface="Gill Sans" charset="0"/>
                <a:cs typeface="Gill Sans" charset="0"/>
                <a:sym typeface="Gill Sans" charset="0"/>
              </a:rPr>
              <a:t>Daily</a:t>
            </a:r>
          </a:p>
          <a:p>
            <a:pPr marL="1041400" lvl="1" indent="-444500" defTabSz="914400">
              <a:lnSpc>
                <a:spcPct val="80000"/>
              </a:lnSpc>
              <a:spcBef>
                <a:spcPts val="1500"/>
              </a:spcBef>
              <a:buSzPct val="150000"/>
              <a:buFont typeface="Lucida Grande" charset="0"/>
              <a:buChar char="•"/>
            </a:pPr>
            <a:r>
              <a:rPr lang="en-US" sz="2800">
                <a:latin typeface="Gill Sans" charset="0"/>
                <a:ea typeface="Gill Sans" charset="0"/>
                <a:cs typeface="Gill Sans" charset="0"/>
                <a:sym typeface="Gill Sans" charset="0"/>
              </a:rPr>
              <a:t>15-minutes</a:t>
            </a:r>
          </a:p>
          <a:p>
            <a:pPr marL="1041400" lvl="1" indent="-444500" defTabSz="914400">
              <a:lnSpc>
                <a:spcPct val="80000"/>
              </a:lnSpc>
              <a:spcBef>
                <a:spcPts val="1500"/>
              </a:spcBef>
              <a:buSzPct val="150000"/>
              <a:buFont typeface="Lucida Grande" charset="0"/>
              <a:buChar char="•"/>
            </a:pPr>
            <a:r>
              <a:rPr lang="en-US" sz="2800">
                <a:latin typeface="Gill Sans" charset="0"/>
                <a:ea typeface="Gill Sans" charset="0"/>
                <a:cs typeface="Gill Sans" charset="0"/>
                <a:sym typeface="Gill Sans" charset="0"/>
              </a:rPr>
              <a:t>Stand-up</a:t>
            </a:r>
          </a:p>
          <a:p>
            <a:pPr marL="698500" indent="-444500" defTabSz="914400">
              <a:lnSpc>
                <a:spcPct val="80000"/>
              </a:lnSpc>
              <a:spcBef>
                <a:spcPts val="15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Not for problem solving</a:t>
            </a:r>
          </a:p>
          <a:p>
            <a:pPr marL="1041400" lvl="1" indent="-444500" defTabSz="914400">
              <a:lnSpc>
                <a:spcPct val="80000"/>
              </a:lnSpc>
              <a:spcBef>
                <a:spcPts val="1500"/>
              </a:spcBef>
              <a:buSzPct val="150000"/>
              <a:buFont typeface="Lucida Grande" charset="0"/>
              <a:buChar char="•"/>
            </a:pPr>
            <a:r>
              <a:rPr lang="en-US" sz="2800">
                <a:latin typeface="Gill Sans" charset="0"/>
                <a:ea typeface="Gill Sans" charset="0"/>
                <a:cs typeface="Gill Sans" charset="0"/>
                <a:sym typeface="Gill Sans" charset="0"/>
              </a:rPr>
              <a:t>Whole world is invited</a:t>
            </a:r>
          </a:p>
          <a:p>
            <a:pPr marL="1041400" lvl="1" indent="-444500" defTabSz="914400">
              <a:lnSpc>
                <a:spcPct val="80000"/>
              </a:lnSpc>
              <a:spcBef>
                <a:spcPts val="1500"/>
              </a:spcBef>
              <a:buSzPct val="150000"/>
              <a:buFont typeface="Lucida Grande" charset="0"/>
              <a:buChar char="•"/>
            </a:pPr>
            <a:r>
              <a:rPr lang="en-US" sz="2800">
                <a:latin typeface="Gill Sans" charset="0"/>
                <a:ea typeface="Gill Sans" charset="0"/>
                <a:cs typeface="Gill Sans" charset="0"/>
                <a:sym typeface="Gill Sans" charset="0"/>
              </a:rPr>
              <a:t>Only team members, ScrumMaster, product owner, can talk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– “Chickens” and “Pigs”</a:t>
            </a:r>
          </a:p>
          <a:p>
            <a:pPr marL="698500" indent="-444500" defTabSz="914400">
              <a:lnSpc>
                <a:spcPct val="80000"/>
              </a:lnSpc>
              <a:spcBef>
                <a:spcPts val="15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Helps avoid other unnecessary meetings</a:t>
            </a:r>
            <a:endParaRPr lang="en-US"/>
          </a:p>
        </p:txBody>
      </p:sp>
      <p:pic>
        <p:nvPicPr>
          <p:cNvPr id="68611" name="Picture 3" descr="image7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0" y="1092200"/>
            <a:ext cx="4127500" cy="309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8612" name="Picture 4" descr="image7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825" y="965200"/>
            <a:ext cx="4319588" cy="328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4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Everyone </a:t>
            </a:r>
            <a:r>
              <a:rPr lang="en-US" sz="4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</a:t>
            </a:r>
            <a:r>
              <a:rPr lang="en-US" sz="4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nswers 3 </a:t>
            </a:r>
            <a:r>
              <a:rPr lang="en-US" sz="4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Q</a:t>
            </a:r>
            <a:r>
              <a:rPr lang="en-US" sz="4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uestions</a:t>
            </a:r>
            <a:endParaRPr lang="en-US"/>
          </a:p>
        </p:txBody>
      </p:sp>
      <p:grpSp>
        <p:nvGrpSpPr>
          <p:cNvPr id="69634" name="Group 2"/>
          <p:cNvGrpSpPr>
            <a:grpSpLocks/>
          </p:cNvGrpSpPr>
          <p:nvPr/>
        </p:nvGrpSpPr>
        <p:grpSpPr bwMode="auto">
          <a:xfrm>
            <a:off x="1695450" y="1673225"/>
            <a:ext cx="6870700" cy="1524000"/>
            <a:chOff x="0" y="0"/>
            <a:chExt cx="6870700" cy="1524000"/>
          </a:xfrm>
        </p:grpSpPr>
        <p:grpSp>
          <p:nvGrpSpPr>
            <p:cNvPr id="69635" name="Group 3"/>
            <p:cNvGrpSpPr>
              <a:grpSpLocks/>
            </p:cNvGrpSpPr>
            <p:nvPr/>
          </p:nvGrpSpPr>
          <p:grpSpPr bwMode="auto">
            <a:xfrm>
              <a:off x="0" y="495300"/>
              <a:ext cx="6769100" cy="1028700"/>
              <a:chOff x="0" y="0"/>
              <a:chExt cx="6769100" cy="1028700"/>
            </a:xfrm>
          </p:grpSpPr>
          <p:sp>
            <p:nvSpPr>
              <p:cNvPr id="69636" name="AutoShape 4" descr="image60.png"/>
              <p:cNvSpPr>
                <a:spLocks/>
              </p:cNvSpPr>
              <p:nvPr/>
            </p:nvSpPr>
            <p:spPr bwMode="auto">
              <a:xfrm>
                <a:off x="0" y="0"/>
                <a:ext cx="6769100" cy="1028700"/>
              </a:xfrm>
              <a:prstGeom prst="roundRect">
                <a:avLst>
                  <a:gd name="adj" fmla="val 29630"/>
                </a:avLst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25400" cap="flat" cmpd="sng">
                <a:solidFill>
                  <a:srgbClr val="00531C"/>
                </a:solidFill>
                <a:prstDash val="solid"/>
                <a:round/>
                <a:headEnd/>
                <a:tailEnd/>
              </a:ln>
              <a:effectLst>
                <a:outerShdw blurRad="114300" dist="63500" dir="2700000" algn="ctr" rotWithShape="0">
                  <a:srgbClr val="000000">
                    <a:alpha val="29999"/>
                  </a:srgbClr>
                </a:outerShdw>
              </a:effectLst>
            </p:spPr>
            <p:txBody>
              <a:bodyPr lIns="0" tIns="0" rIns="0" bIns="0" anchor="ctr"/>
              <a:lstStyle>
                <a:lvl1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pPr algn="l"/>
                <a:endParaRPr lang="en-US"/>
              </a:p>
            </p:txBody>
          </p:sp>
          <p:sp>
            <p:nvSpPr>
              <p:cNvPr id="69637" name="AutoShape 5"/>
              <p:cNvSpPr>
                <a:spLocks/>
              </p:cNvSpPr>
              <p:nvPr/>
            </p:nvSpPr>
            <p:spPr bwMode="auto">
              <a:xfrm>
                <a:off x="89274" y="255128"/>
                <a:ext cx="6590552" cy="5184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pPr algn="l"/>
                <a:r>
                  <a:rPr lang="en-US" sz="36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What did you do yesterday?</a:t>
                </a:r>
                <a:endParaRPr lang="en-US"/>
              </a:p>
            </p:txBody>
          </p:sp>
        </p:grpSp>
        <p:grpSp>
          <p:nvGrpSpPr>
            <p:cNvPr id="69638" name="Group 6"/>
            <p:cNvGrpSpPr>
              <a:grpSpLocks/>
            </p:cNvGrpSpPr>
            <p:nvPr/>
          </p:nvGrpSpPr>
          <p:grpSpPr bwMode="auto">
            <a:xfrm>
              <a:off x="5918200" y="0"/>
              <a:ext cx="952500" cy="952500"/>
              <a:chOff x="0" y="0"/>
              <a:chExt cx="952500" cy="952500"/>
            </a:xfrm>
          </p:grpSpPr>
          <p:pic>
            <p:nvPicPr>
              <p:cNvPr id="69639" name="Picture 7" descr="image72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52500" cy="9525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0" dist="101600" dir="2700000" algn="ctr" rotWithShape="0">
                  <a:srgbClr val="000000">
                    <a:alpha val="79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</a:extLst>
            </p:spPr>
          </p:pic>
          <p:sp>
            <p:nvSpPr>
              <p:cNvPr id="69640" name="AutoShape 8"/>
              <p:cNvSpPr>
                <a:spLocks/>
              </p:cNvSpPr>
              <p:nvPr/>
            </p:nvSpPr>
            <p:spPr bwMode="auto">
              <a:xfrm>
                <a:off x="195262" y="63500"/>
                <a:ext cx="533401" cy="838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>
                <a:outerShdw blurRad="50800" dist="25399" dir="13500000" algn="ctr" rotWithShape="0">
                  <a:srgbClr val="000000">
                    <a:alpha val="7499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</a:extLst>
            </p:spPr>
            <p:txBody>
              <a:bodyPr lIns="50800" tIns="50800" rIns="50800" bIns="50800"/>
              <a:lstStyle>
                <a:lvl1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r>
                  <a:rPr lang="en-US" sz="500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rial Rounded MT Bold" panose="020F0704030504030204" pitchFamily="34" charset="0"/>
                    <a:cs typeface="Arial Rounded MT Bold" panose="020F0704030504030204" pitchFamily="34" charset="0"/>
                    <a:sym typeface="Arial Rounded MT Bold" panose="020F0704030504030204" pitchFamily="34" charset="0"/>
                  </a:rPr>
                  <a:t>1</a:t>
                </a:r>
                <a:endParaRPr lang="en-US"/>
              </a:p>
            </p:txBody>
          </p:sp>
        </p:grpSp>
      </p:grpSp>
      <p:grpSp>
        <p:nvGrpSpPr>
          <p:cNvPr id="69641" name="Group 9"/>
          <p:cNvGrpSpPr>
            <a:grpSpLocks/>
          </p:cNvGrpSpPr>
          <p:nvPr/>
        </p:nvGrpSpPr>
        <p:grpSpPr bwMode="auto">
          <a:xfrm>
            <a:off x="1695450" y="3209925"/>
            <a:ext cx="6870700" cy="1524000"/>
            <a:chOff x="0" y="0"/>
            <a:chExt cx="6870700" cy="1524000"/>
          </a:xfrm>
        </p:grpSpPr>
        <p:grpSp>
          <p:nvGrpSpPr>
            <p:cNvPr id="69642" name="Group 10"/>
            <p:cNvGrpSpPr>
              <a:grpSpLocks/>
            </p:cNvGrpSpPr>
            <p:nvPr/>
          </p:nvGrpSpPr>
          <p:grpSpPr bwMode="auto">
            <a:xfrm>
              <a:off x="0" y="495300"/>
              <a:ext cx="6769100" cy="1028700"/>
              <a:chOff x="0" y="0"/>
              <a:chExt cx="6769100" cy="1028700"/>
            </a:xfrm>
          </p:grpSpPr>
          <p:sp>
            <p:nvSpPr>
              <p:cNvPr id="69643" name="AutoShape 11" descr="image60.png"/>
              <p:cNvSpPr>
                <a:spLocks/>
              </p:cNvSpPr>
              <p:nvPr/>
            </p:nvSpPr>
            <p:spPr bwMode="auto">
              <a:xfrm>
                <a:off x="0" y="0"/>
                <a:ext cx="6769100" cy="1028700"/>
              </a:xfrm>
              <a:prstGeom prst="roundRect">
                <a:avLst>
                  <a:gd name="adj" fmla="val 29630"/>
                </a:avLst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25400" cap="flat" cmpd="sng">
                <a:solidFill>
                  <a:srgbClr val="00531C"/>
                </a:solidFill>
                <a:prstDash val="solid"/>
                <a:round/>
                <a:headEnd/>
                <a:tailEnd/>
              </a:ln>
              <a:effectLst>
                <a:outerShdw blurRad="114300" dist="63500" dir="2700000" algn="ctr" rotWithShape="0">
                  <a:srgbClr val="000000">
                    <a:alpha val="29999"/>
                  </a:srgbClr>
                </a:outerShdw>
              </a:effectLst>
            </p:spPr>
            <p:txBody>
              <a:bodyPr lIns="0" tIns="0" rIns="0" bIns="0" anchor="ctr"/>
              <a:lstStyle>
                <a:lvl1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pPr algn="l"/>
                <a:endParaRPr lang="en-US"/>
              </a:p>
            </p:txBody>
          </p:sp>
          <p:sp>
            <p:nvSpPr>
              <p:cNvPr id="69644" name="AutoShape 12"/>
              <p:cNvSpPr>
                <a:spLocks/>
              </p:cNvSpPr>
              <p:nvPr/>
            </p:nvSpPr>
            <p:spPr bwMode="auto">
              <a:xfrm>
                <a:off x="89274" y="255128"/>
                <a:ext cx="6590552" cy="5184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pPr algn="l"/>
                <a:r>
                  <a:rPr lang="en-US" sz="36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What will you do today?</a:t>
                </a:r>
                <a:endParaRPr lang="en-US"/>
              </a:p>
            </p:txBody>
          </p:sp>
        </p:grpSp>
        <p:grpSp>
          <p:nvGrpSpPr>
            <p:cNvPr id="69645" name="Group 13"/>
            <p:cNvGrpSpPr>
              <a:grpSpLocks/>
            </p:cNvGrpSpPr>
            <p:nvPr/>
          </p:nvGrpSpPr>
          <p:grpSpPr bwMode="auto">
            <a:xfrm>
              <a:off x="5918200" y="0"/>
              <a:ext cx="952500" cy="952500"/>
              <a:chOff x="0" y="0"/>
              <a:chExt cx="952500" cy="952500"/>
            </a:xfrm>
          </p:grpSpPr>
          <p:pic>
            <p:nvPicPr>
              <p:cNvPr id="69646" name="Picture 14" descr="image72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52500" cy="9525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0" dist="101600" dir="2700000" algn="ctr" rotWithShape="0">
                  <a:srgbClr val="000000">
                    <a:alpha val="79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</a:extLst>
            </p:spPr>
          </p:pic>
          <p:sp>
            <p:nvSpPr>
              <p:cNvPr id="69647" name="AutoShape 15"/>
              <p:cNvSpPr>
                <a:spLocks/>
              </p:cNvSpPr>
              <p:nvPr/>
            </p:nvSpPr>
            <p:spPr bwMode="auto">
              <a:xfrm>
                <a:off x="195262" y="63500"/>
                <a:ext cx="533401" cy="838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>
                <a:outerShdw blurRad="50800" dist="25399" dir="13500000" algn="ctr" rotWithShape="0">
                  <a:srgbClr val="000000">
                    <a:alpha val="7499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</a:extLst>
            </p:spPr>
            <p:txBody>
              <a:bodyPr lIns="50800" tIns="50800" rIns="50800" bIns="50800"/>
              <a:lstStyle>
                <a:lvl1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r>
                  <a:rPr lang="en-US" sz="500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rial Rounded MT Bold" panose="020F0704030504030204" pitchFamily="34" charset="0"/>
                    <a:cs typeface="Arial Rounded MT Bold" panose="020F0704030504030204" pitchFamily="34" charset="0"/>
                    <a:sym typeface="Arial Rounded MT Bold" panose="020F0704030504030204" pitchFamily="34" charset="0"/>
                  </a:rPr>
                  <a:t>2</a:t>
                </a:r>
                <a:endParaRPr lang="en-US"/>
              </a:p>
            </p:txBody>
          </p:sp>
        </p:grpSp>
      </p:grpSp>
      <p:grpSp>
        <p:nvGrpSpPr>
          <p:cNvPr id="69648" name="Group 16"/>
          <p:cNvGrpSpPr>
            <a:grpSpLocks/>
          </p:cNvGrpSpPr>
          <p:nvPr/>
        </p:nvGrpSpPr>
        <p:grpSpPr bwMode="auto">
          <a:xfrm>
            <a:off x="1695450" y="4746625"/>
            <a:ext cx="6870700" cy="1524000"/>
            <a:chOff x="0" y="0"/>
            <a:chExt cx="6870700" cy="1524000"/>
          </a:xfrm>
        </p:grpSpPr>
        <p:grpSp>
          <p:nvGrpSpPr>
            <p:cNvPr id="69649" name="Group 17"/>
            <p:cNvGrpSpPr>
              <a:grpSpLocks/>
            </p:cNvGrpSpPr>
            <p:nvPr/>
          </p:nvGrpSpPr>
          <p:grpSpPr bwMode="auto">
            <a:xfrm>
              <a:off x="0" y="495300"/>
              <a:ext cx="6769100" cy="1028700"/>
              <a:chOff x="0" y="0"/>
              <a:chExt cx="6769100" cy="1028700"/>
            </a:xfrm>
          </p:grpSpPr>
          <p:sp>
            <p:nvSpPr>
              <p:cNvPr id="69650" name="AutoShape 18" descr="image60.png"/>
              <p:cNvSpPr>
                <a:spLocks/>
              </p:cNvSpPr>
              <p:nvPr/>
            </p:nvSpPr>
            <p:spPr bwMode="auto">
              <a:xfrm>
                <a:off x="0" y="0"/>
                <a:ext cx="6769100" cy="1028700"/>
              </a:xfrm>
              <a:prstGeom prst="roundRect">
                <a:avLst>
                  <a:gd name="adj" fmla="val 29630"/>
                </a:avLst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25400" cap="flat" cmpd="sng">
                <a:solidFill>
                  <a:srgbClr val="00531C"/>
                </a:solidFill>
                <a:prstDash val="solid"/>
                <a:round/>
                <a:headEnd/>
                <a:tailEnd/>
              </a:ln>
              <a:effectLst>
                <a:outerShdw blurRad="114300" dist="63500" dir="2700000" algn="ctr" rotWithShape="0">
                  <a:srgbClr val="000000">
                    <a:alpha val="29999"/>
                  </a:srgbClr>
                </a:outerShdw>
              </a:effectLst>
            </p:spPr>
            <p:txBody>
              <a:bodyPr lIns="0" tIns="0" rIns="0" bIns="0" anchor="ctr"/>
              <a:lstStyle>
                <a:lvl1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pPr algn="l"/>
                <a:endParaRPr lang="en-US"/>
              </a:p>
            </p:txBody>
          </p:sp>
          <p:sp>
            <p:nvSpPr>
              <p:cNvPr id="69651" name="AutoShape 19"/>
              <p:cNvSpPr>
                <a:spLocks/>
              </p:cNvSpPr>
              <p:nvPr/>
            </p:nvSpPr>
            <p:spPr bwMode="auto">
              <a:xfrm>
                <a:off x="89274" y="255128"/>
                <a:ext cx="6590552" cy="5184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pPr algn="l"/>
                <a:r>
                  <a:rPr lang="en-US" sz="36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Is anything in your way?</a:t>
                </a:r>
                <a:endParaRPr lang="en-US"/>
              </a:p>
            </p:txBody>
          </p:sp>
        </p:grpSp>
        <p:grpSp>
          <p:nvGrpSpPr>
            <p:cNvPr id="69652" name="Group 20"/>
            <p:cNvGrpSpPr>
              <a:grpSpLocks/>
            </p:cNvGrpSpPr>
            <p:nvPr/>
          </p:nvGrpSpPr>
          <p:grpSpPr bwMode="auto">
            <a:xfrm>
              <a:off x="5918200" y="0"/>
              <a:ext cx="952500" cy="952500"/>
              <a:chOff x="0" y="0"/>
              <a:chExt cx="952500" cy="952500"/>
            </a:xfrm>
          </p:grpSpPr>
          <p:pic>
            <p:nvPicPr>
              <p:cNvPr id="69653" name="Picture 21" descr="image72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52500" cy="9525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0" dist="101600" dir="2700000" algn="ctr" rotWithShape="0">
                  <a:srgbClr val="000000">
                    <a:alpha val="79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</a:extLst>
            </p:spPr>
          </p:pic>
          <p:sp>
            <p:nvSpPr>
              <p:cNvPr id="69654" name="AutoShape 22"/>
              <p:cNvSpPr>
                <a:spLocks/>
              </p:cNvSpPr>
              <p:nvPr/>
            </p:nvSpPr>
            <p:spPr bwMode="auto">
              <a:xfrm>
                <a:off x="195262" y="63500"/>
                <a:ext cx="533401" cy="838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>
                <a:outerShdw blurRad="50800" dist="25399" dir="13500000" algn="ctr" rotWithShape="0">
                  <a:srgbClr val="000000">
                    <a:alpha val="7499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</a:extLst>
            </p:spPr>
            <p:txBody>
              <a:bodyPr lIns="50800" tIns="50800" rIns="50800" bIns="50800"/>
              <a:lstStyle>
                <a:lvl1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algn="ctr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66800" algn="l"/>
                  </a:tabLst>
                  <a:defRPr sz="32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r>
                  <a:rPr lang="en-US" sz="500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Arial Rounded MT Bold" panose="020F0704030504030204" pitchFamily="34" charset="0"/>
                    <a:cs typeface="Arial Rounded MT Bold" panose="020F0704030504030204" pitchFamily="34" charset="0"/>
                    <a:sym typeface="Arial Rounded MT Bold" panose="020F0704030504030204" pitchFamily="34" charset="0"/>
                  </a:rPr>
                  <a:t>3</a:t>
                </a:r>
                <a:endParaRPr lang="en-US"/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1" descr="demo-oskay-206847630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7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27438" y="49213"/>
            <a:ext cx="5373687" cy="944562"/>
          </a:xfrm>
        </p:spPr>
        <p:txBody>
          <a:bodyPr lIns="50800" tIns="50800" rIns="50800" bIns="50800" anchor="t"/>
          <a:lstStyle/>
          <a:p>
            <a:pPr defTabSz="904875"/>
            <a:r>
              <a:rPr lang="en-US" sz="5700" b="1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Sprint Review</a:t>
            </a:r>
            <a:endParaRPr 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92488" y="6289675"/>
            <a:ext cx="6567487" cy="1200150"/>
          </a:xfrm>
        </p:spPr>
        <p:txBody>
          <a:bodyPr lIns="50800" tIns="50800" rIns="50800" bIns="50800"/>
          <a:lstStyle/>
          <a:p>
            <a:pPr marL="206375" algn="r" defTabSz="876300">
              <a:spcBef>
                <a:spcPts val="1700"/>
              </a:spcBef>
              <a:buClr>
                <a:srgbClr val="5F7BAE"/>
              </a:buClr>
              <a:buFont typeface="Lucida Grande" charset="0"/>
              <a:buNone/>
            </a:pPr>
            <a:r>
              <a:rPr lang="en-US" sz="2900" b="1">
                <a:latin typeface="Gill Sans" charset="0"/>
                <a:ea typeface="Gill Sans" charset="0"/>
                <a:cs typeface="Gill Sans" charset="0"/>
                <a:sym typeface="Gill Sans" charset="0"/>
              </a:rPr>
              <a:t>Satisfy Product Owner</a:t>
            </a:r>
          </a:p>
          <a:p>
            <a:pPr marL="206375" algn="r" defTabSz="876300">
              <a:spcBef>
                <a:spcPts val="1700"/>
              </a:spcBef>
              <a:buClr>
                <a:srgbClr val="5F7BAE"/>
              </a:buClr>
              <a:buFont typeface="Lucida Grande" charset="0"/>
              <a:buNone/>
            </a:pPr>
            <a:r>
              <a:rPr lang="en-US" sz="2900" b="1">
                <a:latin typeface="Gill Sans" charset="0"/>
                <a:ea typeface="Gill Sans" charset="0"/>
                <a:cs typeface="Gill Sans" charset="0"/>
                <a:sym typeface="Gill Sans" charset="0"/>
              </a:rPr>
              <a:t>Get feedback on product</a:t>
            </a:r>
            <a:endParaRPr lang="en-US"/>
          </a:p>
        </p:txBody>
      </p:sp>
      <p:sp>
        <p:nvSpPr>
          <p:cNvPr id="70660" name="AutoShape 4"/>
          <p:cNvSpPr>
            <a:spLocks/>
          </p:cNvSpPr>
          <p:nvPr/>
        </p:nvSpPr>
        <p:spPr bwMode="auto">
          <a:xfrm>
            <a:off x="136525" y="7329488"/>
            <a:ext cx="946150" cy="2190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sz="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picture by </a:t>
            </a:r>
            <a:r>
              <a:rPr lang="en-US" sz="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  <a:hlinkClick r:id="rId3"/>
              </a:rPr>
              <a:t>oskay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1" descr="demo-oskay-206847630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7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682" name="AutoShape 2"/>
          <p:cNvSpPr>
            <a:spLocks/>
          </p:cNvSpPr>
          <p:nvPr/>
        </p:nvSpPr>
        <p:spPr bwMode="auto">
          <a:xfrm flipH="1">
            <a:off x="2438400" y="0"/>
            <a:ext cx="7721600" cy="76247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9042" y="21600"/>
                </a:lnTo>
                <a:lnTo>
                  <a:pt x="0" y="21585"/>
                </a:lnTo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title"/>
          </p:nvPr>
        </p:nvSpPr>
        <p:spPr>
          <a:xfrm>
            <a:off x="3627438" y="288925"/>
            <a:ext cx="5373687" cy="944563"/>
          </a:xfrm>
        </p:spPr>
        <p:txBody>
          <a:bodyPr lIns="50800" tIns="50800" rIns="50800" bIns="50800" anchor="t"/>
          <a:lstStyle/>
          <a:p>
            <a:pPr defTabSz="904875"/>
            <a:r>
              <a:rPr lang="en-US" sz="5700" b="1">
                <a:solidFill>
                  <a:srgbClr val="FFCCCC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Sprint Review</a:t>
            </a:r>
            <a:endParaRPr lang="en-US"/>
          </a:p>
        </p:txBody>
      </p:sp>
      <p:sp>
        <p:nvSpPr>
          <p:cNvPr id="71684" name="AutoShape 4"/>
          <p:cNvSpPr>
            <a:spLocks/>
          </p:cNvSpPr>
          <p:nvPr/>
        </p:nvSpPr>
        <p:spPr bwMode="auto">
          <a:xfrm>
            <a:off x="136525" y="7329488"/>
            <a:ext cx="946150" cy="2190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sz="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picture by </a:t>
            </a:r>
            <a:r>
              <a:rPr lang="en-US" sz="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  <a:hlinkClick r:id="rId3"/>
              </a:rPr>
              <a:t>oskay</a:t>
            </a:r>
            <a:endParaRPr lang="en-US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798888" y="1778000"/>
            <a:ext cx="5280025" cy="1870075"/>
          </a:xfrm>
        </p:spPr>
        <p:txBody>
          <a:bodyPr lIns="50800" tIns="50800" rIns="50800" bIns="50800"/>
          <a:lstStyle/>
          <a:p>
            <a:pPr marL="206375" defTabSz="876300">
              <a:spcBef>
                <a:spcPts val="1700"/>
              </a:spcBef>
              <a:buClr>
                <a:srgbClr val="5F7BAE"/>
              </a:buClr>
              <a:buFont typeface="Lucida Grande" charset="0"/>
              <a:buNone/>
            </a:pPr>
            <a:r>
              <a:rPr lang="en-US" sz="29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Informal, no slides</a:t>
            </a:r>
          </a:p>
          <a:p>
            <a:pPr marL="206375" defTabSz="876300">
              <a:spcBef>
                <a:spcPts val="1700"/>
              </a:spcBef>
              <a:buClr>
                <a:srgbClr val="5F7BAE"/>
              </a:buClr>
              <a:buFont typeface="Lucida Grande" charset="0"/>
              <a:buNone/>
            </a:pPr>
            <a:r>
              <a:rPr lang="en-US" sz="29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Whole team participates</a:t>
            </a:r>
          </a:p>
          <a:p>
            <a:pPr marL="206375" defTabSz="876300">
              <a:spcBef>
                <a:spcPts val="1700"/>
              </a:spcBef>
              <a:buClr>
                <a:srgbClr val="5F7BAE"/>
              </a:buClr>
              <a:buFont typeface="Lucida Grande" charset="0"/>
              <a:buNone/>
            </a:pPr>
            <a:r>
              <a:rPr lang="en-US" sz="29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The world is invited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/>
          <p:cNvSpPr>
            <a:spLocks noGrp="1" noChangeArrowheads="1"/>
          </p:cNvSpPr>
          <p:nvPr>
            <p:ph type="title"/>
          </p:nvPr>
        </p:nvSpPr>
        <p:spPr>
          <a:xfrm>
            <a:off x="506413" y="304800"/>
            <a:ext cx="5373687" cy="944563"/>
          </a:xfrm>
        </p:spPr>
        <p:txBody>
          <a:bodyPr lIns="50800" tIns="50800" rIns="50800" bIns="50800" anchor="t"/>
          <a:lstStyle/>
          <a:p>
            <a:pPr defTabSz="914400"/>
            <a:r>
              <a:rPr lang="en-US" sz="5800">
                <a:solidFill>
                  <a:srgbClr val="CC33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Sprint Review</a:t>
            </a:r>
            <a:endParaRPr lang="en-US"/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6413" y="1489075"/>
            <a:ext cx="5373687" cy="3840163"/>
          </a:xfrm>
        </p:spPr>
        <p:txBody>
          <a:bodyPr lIns="50800" tIns="50800" rIns="50800" bIns="50800"/>
          <a:lstStyle/>
          <a:p>
            <a:pPr marL="206375" defTabSz="876300">
              <a:spcBef>
                <a:spcPts val="1700"/>
              </a:spcBef>
              <a:buClr>
                <a:srgbClr val="5F7BAE"/>
              </a:buClr>
              <a:buFont typeface="Lucida Grande" charset="0"/>
              <a:buNone/>
            </a:pPr>
            <a:r>
              <a:rPr lang="en-US" sz="2900">
                <a:latin typeface="Gill Sans" charset="0"/>
                <a:ea typeface="Gill Sans" charset="0"/>
                <a:cs typeface="Gill Sans" charset="0"/>
                <a:sym typeface="Gill Sans" charset="0"/>
              </a:rPr>
              <a:t>Preparation needed</a:t>
            </a:r>
          </a:p>
          <a:p>
            <a:pPr marL="206375" defTabSz="876300">
              <a:spcBef>
                <a:spcPts val="1700"/>
              </a:spcBef>
              <a:buClr>
                <a:srgbClr val="5F7BAE"/>
              </a:buClr>
              <a:buFont typeface="Lucida Grande" charset="0"/>
              <a:buNone/>
            </a:pPr>
            <a:r>
              <a:rPr lang="en-US" sz="2900">
                <a:latin typeface="Gill Sans" charset="0"/>
                <a:ea typeface="Gill Sans" charset="0"/>
                <a:cs typeface="Gill Sans" charset="0"/>
                <a:sym typeface="Gill Sans" charset="0"/>
              </a:rPr>
              <a:t>Show complete features</a:t>
            </a:r>
          </a:p>
          <a:p>
            <a:pPr marL="206375" defTabSz="876300">
              <a:spcBef>
                <a:spcPts val="1700"/>
              </a:spcBef>
              <a:buClr>
                <a:srgbClr val="5F7BAE"/>
              </a:buClr>
              <a:buFont typeface="Lucida Grande" charset="0"/>
              <a:buNone/>
            </a:pPr>
            <a:r>
              <a:rPr lang="en-US" sz="2900">
                <a:latin typeface="Gill Sans" charset="0"/>
                <a:ea typeface="Gill Sans" charset="0"/>
                <a:cs typeface="Gill Sans" charset="0"/>
                <a:sym typeface="Gill Sans" charset="0"/>
              </a:rPr>
              <a:t>Accept or reject results</a:t>
            </a:r>
          </a:p>
          <a:p>
            <a:pPr marL="206375" defTabSz="876300">
              <a:spcBef>
                <a:spcPts val="1700"/>
              </a:spcBef>
              <a:buClr>
                <a:srgbClr val="5F7BAE"/>
              </a:buClr>
              <a:buFont typeface="Lucida Grande" charset="0"/>
              <a:buNone/>
            </a:pPr>
            <a:endParaRPr lang="en-US" sz="29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206375" defTabSz="876300">
              <a:spcBef>
                <a:spcPts val="1700"/>
              </a:spcBef>
              <a:buClr>
                <a:srgbClr val="5F7BAE"/>
              </a:buClr>
              <a:buFont typeface="Lucida Grande" charset="0"/>
              <a:buNone/>
            </a:pPr>
            <a:r>
              <a:rPr lang="en-US" sz="2900">
                <a:latin typeface="Gill Sans" charset="0"/>
                <a:ea typeface="Gill Sans" charset="0"/>
                <a:cs typeface="Gill Sans" charset="0"/>
                <a:sym typeface="Gill Sans" charset="0"/>
              </a:rPr>
              <a:t>1-2 hours</a:t>
            </a:r>
          </a:p>
          <a:p>
            <a:pPr marL="206375" defTabSz="876300">
              <a:spcBef>
                <a:spcPts val="1700"/>
              </a:spcBef>
              <a:buClr>
                <a:srgbClr val="5F7BAE"/>
              </a:buClr>
              <a:buFont typeface="Lucida Grande" charset="0"/>
              <a:buNone/>
            </a:pPr>
            <a:r>
              <a:rPr lang="en-US" sz="2900">
                <a:latin typeface="Gill Sans" charset="0"/>
                <a:ea typeface="Gill Sans" charset="0"/>
                <a:cs typeface="Gill Sans" charset="0"/>
                <a:sym typeface="Gill Sans" charset="0"/>
              </a:rPr>
              <a:t>per sprint/week</a:t>
            </a:r>
            <a:endParaRPr lang="en-US"/>
          </a:p>
        </p:txBody>
      </p:sp>
      <p:pic>
        <p:nvPicPr>
          <p:cNvPr id="72707" name="Picture 3" descr="sprintreview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3629025"/>
            <a:ext cx="532130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The </a:t>
            </a:r>
            <a:r>
              <a:rPr lang="en-US" sz="5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</a:t>
            </a:r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print </a:t>
            </a:r>
            <a:r>
              <a:rPr lang="en-US" sz="5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</a:t>
            </a:r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eview</a:t>
            </a:r>
            <a:endParaRPr lang="en-US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1600200"/>
            <a:ext cx="9461500" cy="5080000"/>
          </a:xfrm>
        </p:spPr>
        <p:txBody>
          <a:bodyPr lIns="0" tIns="0" rIns="0" bIns="0"/>
          <a:lstStyle/>
          <a:p>
            <a:pPr marL="698500" indent="-444500" defTabSz="914400">
              <a:lnSpc>
                <a:spcPct val="80000"/>
              </a:lnSpc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Team presents what it accomplished during the sprint</a:t>
            </a:r>
          </a:p>
          <a:p>
            <a:pPr marL="698500" indent="-444500" defTabSz="914400">
              <a:lnSpc>
                <a:spcPct val="80000"/>
              </a:lnSpc>
              <a:spcBef>
                <a:spcPts val="15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Typically takes the form of a demo of new features or underlying architecture</a:t>
            </a:r>
          </a:p>
          <a:p>
            <a:pPr marL="698500" indent="-444500" defTabSz="914400">
              <a:lnSpc>
                <a:spcPct val="80000"/>
              </a:lnSpc>
              <a:spcBef>
                <a:spcPts val="15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Informal</a:t>
            </a:r>
          </a:p>
          <a:p>
            <a:pPr marL="1041400" lvl="1" indent="-444500" defTabSz="914400">
              <a:lnSpc>
                <a:spcPct val="80000"/>
              </a:lnSpc>
              <a:spcBef>
                <a:spcPts val="1500"/>
              </a:spcBef>
              <a:buSzPct val="150000"/>
              <a:buFont typeface="Lucida Grande" charset="0"/>
              <a:buChar char="•"/>
            </a:pPr>
            <a:r>
              <a:rPr lang="en-US" sz="2800">
                <a:latin typeface="Gill Sans" charset="0"/>
                <a:ea typeface="Gill Sans" charset="0"/>
                <a:cs typeface="Gill Sans" charset="0"/>
                <a:sym typeface="Gill Sans" charset="0"/>
              </a:rPr>
              <a:t>2-hour prep time rule</a:t>
            </a:r>
          </a:p>
          <a:p>
            <a:pPr marL="1041400" lvl="1" indent="-444500" defTabSz="914400">
              <a:lnSpc>
                <a:spcPct val="80000"/>
              </a:lnSpc>
              <a:spcBef>
                <a:spcPts val="1500"/>
              </a:spcBef>
              <a:buSzPct val="150000"/>
              <a:buFont typeface="Lucida Grande" charset="0"/>
              <a:buChar char="•"/>
            </a:pPr>
            <a:r>
              <a:rPr lang="en-US" sz="2800">
                <a:latin typeface="Gill Sans" charset="0"/>
                <a:ea typeface="Gill Sans" charset="0"/>
                <a:cs typeface="Gill Sans" charset="0"/>
                <a:sym typeface="Gill Sans" charset="0"/>
              </a:rPr>
              <a:t>No slides</a:t>
            </a:r>
          </a:p>
          <a:p>
            <a:pPr marL="698500" indent="-444500" defTabSz="914400">
              <a:lnSpc>
                <a:spcPct val="80000"/>
              </a:lnSpc>
              <a:spcBef>
                <a:spcPts val="15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Whole team participates</a:t>
            </a:r>
          </a:p>
          <a:p>
            <a:pPr marL="698500" indent="-444500" defTabSz="914400">
              <a:lnSpc>
                <a:spcPct val="80000"/>
              </a:lnSpc>
              <a:spcBef>
                <a:spcPts val="15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Invite the world</a:t>
            </a:r>
            <a:endParaRPr lang="en-US"/>
          </a:p>
        </p:txBody>
      </p:sp>
      <p:pic>
        <p:nvPicPr>
          <p:cNvPr id="73731" name="Picture 3" descr="image7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207000"/>
            <a:ext cx="2787650" cy="186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3732" name="Picture 4" descr="image7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3556000"/>
            <a:ext cx="2787650" cy="186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1" descr="evolution-pagedooley-31916641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761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4754" name="AutoShape 2"/>
          <p:cNvSpPr>
            <a:spLocks/>
          </p:cNvSpPr>
          <p:nvPr/>
        </p:nvSpPr>
        <p:spPr bwMode="auto">
          <a:xfrm>
            <a:off x="0" y="0"/>
            <a:ext cx="8116888" cy="7620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5779" y="21600"/>
                </a:lnTo>
                <a:lnTo>
                  <a:pt x="0" y="21600"/>
                </a:lnTo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title"/>
          </p:nvPr>
        </p:nvSpPr>
        <p:spPr>
          <a:xfrm>
            <a:off x="336550" y="304800"/>
            <a:ext cx="6102350" cy="1744663"/>
          </a:xfrm>
        </p:spPr>
        <p:txBody>
          <a:bodyPr lIns="50800" tIns="50800" rIns="50800" bIns="50800" anchor="t"/>
          <a:lstStyle/>
          <a:p>
            <a:pPr defTabSz="876300"/>
            <a:r>
              <a:rPr lang="en-US" sz="5500" b="1">
                <a:solidFill>
                  <a:srgbClr val="6699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Sprint Retrospective</a:t>
            </a:r>
            <a:endParaRPr lang="en-US"/>
          </a:p>
        </p:txBody>
      </p:sp>
      <p:sp>
        <p:nvSpPr>
          <p:cNvPr id="747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9563" y="2449513"/>
            <a:ext cx="7010400" cy="1438275"/>
          </a:xfrm>
        </p:spPr>
        <p:txBody>
          <a:bodyPr lIns="50800" tIns="50800" rIns="50800" bIns="50800"/>
          <a:lstStyle/>
          <a:p>
            <a:pPr marL="215900" defTabSz="914400">
              <a:spcBef>
                <a:spcPts val="1800"/>
              </a:spcBef>
              <a:buClr>
                <a:srgbClr val="5F7BAE"/>
              </a:buClr>
              <a:buFont typeface="Lucida Grande" charset="0"/>
              <a:buNone/>
            </a:pPr>
            <a:r>
              <a:rPr lang="en-US" sz="31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Reflect on process and product</a:t>
            </a:r>
          </a:p>
          <a:p>
            <a:pPr marL="215900" defTabSz="914400">
              <a:spcBef>
                <a:spcPts val="1800"/>
              </a:spcBef>
              <a:buClr>
                <a:srgbClr val="5F7BAE"/>
              </a:buClr>
              <a:buFont typeface="Lucida Grande" charset="0"/>
              <a:buNone/>
            </a:pPr>
            <a:r>
              <a:rPr lang="en-US" sz="31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Whole team participates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Sprint </a:t>
            </a:r>
            <a:r>
              <a:rPr lang="en-US" sz="5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</a:t>
            </a:r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etrospective</a:t>
            </a:r>
            <a:endParaRPr lang="en-US"/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1600200"/>
            <a:ext cx="7041356" cy="5410200"/>
          </a:xfrm>
        </p:spPr>
        <p:txBody>
          <a:bodyPr lIns="0" tIns="0" rIns="0" bIns="0"/>
          <a:lstStyle/>
          <a:p>
            <a:pPr marL="698500" indent="-444500" defTabSz="914400">
              <a:lnSpc>
                <a:spcPct val="80000"/>
              </a:lnSpc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Periodically take a look at what is and is not working</a:t>
            </a:r>
          </a:p>
          <a:p>
            <a:pPr marL="698500" indent="-444500" defTabSz="914400">
              <a:lnSpc>
                <a:spcPct val="80000"/>
              </a:lnSpc>
              <a:spcBef>
                <a:spcPts val="13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Typically 15–30 minutes</a:t>
            </a:r>
          </a:p>
          <a:p>
            <a:pPr marL="698500" indent="-444500" defTabSz="914400">
              <a:lnSpc>
                <a:spcPct val="80000"/>
              </a:lnSpc>
              <a:spcBef>
                <a:spcPts val="13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Done after every sprint</a:t>
            </a:r>
          </a:p>
          <a:p>
            <a:pPr marL="698500" indent="-444500" defTabSz="914400">
              <a:lnSpc>
                <a:spcPct val="80000"/>
              </a:lnSpc>
              <a:spcBef>
                <a:spcPts val="13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Whole team participates</a:t>
            </a:r>
          </a:p>
          <a:p>
            <a:pPr marL="1041400" lvl="1" indent="-444500" defTabSz="914400">
              <a:lnSpc>
                <a:spcPct val="80000"/>
              </a:lnSpc>
              <a:spcBef>
                <a:spcPts val="1300"/>
              </a:spcBef>
              <a:buSzPct val="150000"/>
              <a:buFont typeface="Lucida Grande" charset="0"/>
              <a:buChar char="•"/>
            </a:pPr>
            <a:r>
              <a:rPr lang="en-US" sz="2800" dirty="0" err="1"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ScrumMaster</a:t>
            </a:r>
            <a:endParaRPr lang="en-US" sz="2800" dirty="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1041400" lvl="1" indent="-444500" defTabSz="914400">
              <a:lnSpc>
                <a:spcPct val="80000"/>
              </a:lnSpc>
              <a:spcBef>
                <a:spcPts val="1300"/>
              </a:spcBef>
              <a:buSzPct val="150000"/>
              <a:buFont typeface="Lucida Grande" charset="0"/>
              <a:buChar char="•"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Product owner</a:t>
            </a:r>
          </a:p>
          <a:p>
            <a:pPr marL="1041400" lvl="1" indent="-444500" defTabSz="914400">
              <a:lnSpc>
                <a:spcPct val="80000"/>
              </a:lnSpc>
              <a:spcBef>
                <a:spcPts val="1300"/>
              </a:spcBef>
              <a:buSzPct val="150000"/>
              <a:buFont typeface="Lucida Grande" charset="0"/>
              <a:buChar char="•"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Team</a:t>
            </a:r>
          </a:p>
          <a:p>
            <a:pPr marL="1041400" lvl="1" indent="-444500" defTabSz="914400">
              <a:lnSpc>
                <a:spcPct val="80000"/>
              </a:lnSpc>
              <a:spcBef>
                <a:spcPts val="1300"/>
              </a:spcBef>
              <a:buSzPct val="150000"/>
              <a:buFont typeface="Lucida Grande" charset="0"/>
              <a:buChar char="•"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Possibly customers and others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1324" y="2225824"/>
            <a:ext cx="3143076" cy="377169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Start / Stop / Continue</a:t>
            </a:r>
            <a:endParaRPr lang="en-US"/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1600200"/>
            <a:ext cx="9461500" cy="1397000"/>
          </a:xfrm>
        </p:spPr>
        <p:txBody>
          <a:bodyPr lIns="0" tIns="0" rIns="0" bIns="0"/>
          <a:lstStyle/>
          <a:p>
            <a:pPr marL="6985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Whole team gathers and discusses what they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’</a:t>
            </a: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d like to:</a:t>
            </a:r>
            <a:endParaRPr lang="en-US"/>
          </a:p>
        </p:txBody>
      </p:sp>
      <p:grpSp>
        <p:nvGrpSpPr>
          <p:cNvPr id="76803" name="Group 3"/>
          <p:cNvGrpSpPr>
            <a:grpSpLocks/>
          </p:cNvGrpSpPr>
          <p:nvPr/>
        </p:nvGrpSpPr>
        <p:grpSpPr bwMode="auto">
          <a:xfrm>
            <a:off x="1498600" y="2819400"/>
            <a:ext cx="3822700" cy="977900"/>
            <a:chOff x="0" y="0"/>
            <a:chExt cx="3822700" cy="977900"/>
          </a:xfrm>
        </p:grpSpPr>
        <p:sp>
          <p:nvSpPr>
            <p:cNvPr id="76804" name="AutoShape 4" descr="image3.png"/>
            <p:cNvSpPr>
              <a:spLocks/>
            </p:cNvSpPr>
            <p:nvPr/>
          </p:nvSpPr>
          <p:spPr bwMode="auto">
            <a:xfrm>
              <a:off x="0" y="0"/>
              <a:ext cx="3822700" cy="977900"/>
            </a:xfrm>
            <a:prstGeom prst="roundRect">
              <a:avLst>
                <a:gd name="adj" fmla="val 31167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>
              <a:solidFill>
                <a:srgbClr val="003C83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76805" name="AutoShape 5"/>
            <p:cNvSpPr>
              <a:spLocks/>
            </p:cNvSpPr>
            <p:nvPr/>
          </p:nvSpPr>
          <p:spPr bwMode="auto">
            <a:xfrm>
              <a:off x="89268" y="196849"/>
              <a:ext cx="3644164" cy="584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4000">
                  <a:solidFill>
                    <a:srgbClr val="FFFFFF"/>
                  </a:solidFill>
                </a:rPr>
                <a:t>Start doing</a:t>
              </a:r>
              <a:endParaRPr lang="en-US"/>
            </a:p>
          </p:txBody>
        </p:sp>
      </p:grpSp>
      <p:grpSp>
        <p:nvGrpSpPr>
          <p:cNvPr id="76806" name="Group 6"/>
          <p:cNvGrpSpPr>
            <a:grpSpLocks/>
          </p:cNvGrpSpPr>
          <p:nvPr/>
        </p:nvGrpSpPr>
        <p:grpSpPr bwMode="auto">
          <a:xfrm>
            <a:off x="3162300" y="4051300"/>
            <a:ext cx="3822700" cy="977900"/>
            <a:chOff x="0" y="0"/>
            <a:chExt cx="3822700" cy="977900"/>
          </a:xfrm>
        </p:grpSpPr>
        <p:sp>
          <p:nvSpPr>
            <p:cNvPr id="76807" name="AutoShape 7" descr="image3.png"/>
            <p:cNvSpPr>
              <a:spLocks/>
            </p:cNvSpPr>
            <p:nvPr/>
          </p:nvSpPr>
          <p:spPr bwMode="auto">
            <a:xfrm>
              <a:off x="0" y="0"/>
              <a:ext cx="3822700" cy="977900"/>
            </a:xfrm>
            <a:prstGeom prst="roundRect">
              <a:avLst>
                <a:gd name="adj" fmla="val 31167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>
              <a:solidFill>
                <a:srgbClr val="003C83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76808" name="AutoShape 8"/>
            <p:cNvSpPr>
              <a:spLocks/>
            </p:cNvSpPr>
            <p:nvPr/>
          </p:nvSpPr>
          <p:spPr bwMode="auto">
            <a:xfrm>
              <a:off x="89268" y="196849"/>
              <a:ext cx="3644164" cy="584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4000">
                  <a:solidFill>
                    <a:srgbClr val="FFFFFF"/>
                  </a:solidFill>
                </a:rPr>
                <a:t>Stop doing</a:t>
              </a:r>
              <a:endParaRPr lang="en-US"/>
            </a:p>
          </p:txBody>
        </p:sp>
      </p:grpSp>
      <p:grpSp>
        <p:nvGrpSpPr>
          <p:cNvPr id="76809" name="Group 9"/>
          <p:cNvGrpSpPr>
            <a:grpSpLocks/>
          </p:cNvGrpSpPr>
          <p:nvPr/>
        </p:nvGrpSpPr>
        <p:grpSpPr bwMode="auto">
          <a:xfrm>
            <a:off x="4826000" y="5283200"/>
            <a:ext cx="3822700" cy="977900"/>
            <a:chOff x="0" y="0"/>
            <a:chExt cx="3822700" cy="977900"/>
          </a:xfrm>
        </p:grpSpPr>
        <p:sp>
          <p:nvSpPr>
            <p:cNvPr id="76810" name="AutoShape 10" descr="image3.png"/>
            <p:cNvSpPr>
              <a:spLocks/>
            </p:cNvSpPr>
            <p:nvPr/>
          </p:nvSpPr>
          <p:spPr bwMode="auto">
            <a:xfrm>
              <a:off x="0" y="0"/>
              <a:ext cx="3822700" cy="977900"/>
            </a:xfrm>
            <a:prstGeom prst="roundRect">
              <a:avLst>
                <a:gd name="adj" fmla="val 31167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>
              <a:solidFill>
                <a:srgbClr val="003C83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6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76811" name="AutoShape 11"/>
            <p:cNvSpPr>
              <a:spLocks/>
            </p:cNvSpPr>
            <p:nvPr/>
          </p:nvSpPr>
          <p:spPr bwMode="auto">
            <a:xfrm>
              <a:off x="89268" y="196849"/>
              <a:ext cx="3644164" cy="584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4000">
                  <a:solidFill>
                    <a:srgbClr val="FFFFFF"/>
                  </a:solidFill>
                </a:rPr>
                <a:t>Continue doing</a:t>
              </a:r>
              <a:endParaRPr lang="en-US"/>
            </a:p>
          </p:txBody>
        </p:sp>
      </p:grpSp>
      <p:grpSp>
        <p:nvGrpSpPr>
          <p:cNvPr id="76812" name="Group 12"/>
          <p:cNvGrpSpPr>
            <a:grpSpLocks/>
          </p:cNvGrpSpPr>
          <p:nvPr/>
        </p:nvGrpSpPr>
        <p:grpSpPr bwMode="auto">
          <a:xfrm>
            <a:off x="1116013" y="4851400"/>
            <a:ext cx="3100387" cy="2343150"/>
            <a:chOff x="-1" y="0"/>
            <a:chExt cx="3098802" cy="2343150"/>
          </a:xfrm>
        </p:grpSpPr>
        <p:pic>
          <p:nvPicPr>
            <p:cNvPr id="76813" name="Picture 13" descr="image78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0"/>
              <a:ext cx="3098802" cy="2343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6814" name="AutoShape 14"/>
            <p:cNvSpPr>
              <a:spLocks/>
            </p:cNvSpPr>
            <p:nvPr/>
          </p:nvSpPr>
          <p:spPr bwMode="auto">
            <a:xfrm>
              <a:off x="162007" y="267970"/>
              <a:ext cx="2503183" cy="15976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2600">
                  <a:solidFill>
                    <a:srgbClr val="FF0000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Comic Sans MS" panose="030F0702030302020204" pitchFamily="66" charset="0"/>
                  <a:sym typeface="Comic Sans MS" panose="030F0702030302020204" pitchFamily="66" charset="0"/>
                </a:rPr>
                <a:t>This is just one of many ways to do a sprint retrospective.</a:t>
              </a:r>
              <a:endParaRPr 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1" descr="http://vocabmadeeasy.com/wp-content/uploads/2011/03/artifac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950" y="1643063"/>
            <a:ext cx="5616575" cy="558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3279775" y="496888"/>
            <a:ext cx="2951163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Artifacts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0"/>
            <a:ext cx="9461500" cy="1563688"/>
          </a:xfrm>
        </p:spPr>
        <p:txBody>
          <a:bodyPr lIns="0" tIns="0" rIns="0" bIns="0"/>
          <a:lstStyle/>
          <a:p>
            <a:pPr defTabSz="914400"/>
            <a:r>
              <a:rPr lang="en-US" sz="54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is like Homing Missile</a:t>
            </a:r>
            <a:endParaRPr lang="en-US"/>
          </a:p>
        </p:txBody>
      </p:sp>
      <p:grpSp>
        <p:nvGrpSpPr>
          <p:cNvPr id="21506" name="Group 2"/>
          <p:cNvGrpSpPr>
            <a:grpSpLocks/>
          </p:cNvGrpSpPr>
          <p:nvPr/>
        </p:nvGrpSpPr>
        <p:grpSpPr bwMode="auto">
          <a:xfrm>
            <a:off x="644525" y="2081213"/>
            <a:ext cx="8856663" cy="4968875"/>
            <a:chOff x="0" y="0"/>
            <a:chExt cx="8856290" cy="4968553"/>
          </a:xfrm>
        </p:grpSpPr>
        <p:pic>
          <p:nvPicPr>
            <p:cNvPr id="21507" name="Picture 3" descr="image6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856290" cy="4968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1508" name="AutoShape 4"/>
            <p:cNvSpPr>
              <a:spLocks/>
            </p:cNvSpPr>
            <p:nvPr/>
          </p:nvSpPr>
          <p:spPr bwMode="auto">
            <a:xfrm>
              <a:off x="857336" y="596812"/>
              <a:ext cx="5074305" cy="3981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5" name="Group 1"/>
          <p:cNvGrpSpPr>
            <a:grpSpLocks/>
          </p:cNvGrpSpPr>
          <p:nvPr/>
        </p:nvGrpSpPr>
        <p:grpSpPr bwMode="auto">
          <a:xfrm>
            <a:off x="722313" y="1077913"/>
            <a:ext cx="4141787" cy="2046287"/>
            <a:chOff x="-1" y="-1"/>
            <a:chExt cx="4140201" cy="2044701"/>
          </a:xfrm>
        </p:grpSpPr>
        <p:sp>
          <p:nvSpPr>
            <p:cNvPr id="77826" name="AutoShape 2"/>
            <p:cNvSpPr>
              <a:spLocks/>
            </p:cNvSpPr>
            <p:nvPr/>
          </p:nvSpPr>
          <p:spPr bwMode="auto">
            <a:xfrm>
              <a:off x="12700" y="0"/>
              <a:ext cx="4127500" cy="2044700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 cap="flat" cmpd="sng">
              <a:solidFill>
                <a:srgbClr val="B3B3B3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27" name="AutoShape 3"/>
            <p:cNvSpPr>
              <a:spLocks/>
            </p:cNvSpPr>
            <p:nvPr/>
          </p:nvSpPr>
          <p:spPr bwMode="auto">
            <a:xfrm>
              <a:off x="152400" y="622300"/>
              <a:ext cx="2806700" cy="1320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</a:pPr>
              <a:r>
                <a:rPr lang="en-US" sz="2800">
                  <a:solidFill>
                    <a:srgbClr val="B3B3B3"/>
                  </a:solidFill>
                </a:rPr>
                <a:t>Product owner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</a:pPr>
              <a:r>
                <a:rPr lang="en-US" sz="2800">
                  <a:solidFill>
                    <a:srgbClr val="B3B3B3"/>
                  </a:solidFill>
                </a:rPr>
                <a:t>ScrumMaster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</a:pPr>
              <a:r>
                <a:rPr lang="en-US" sz="2800">
                  <a:solidFill>
                    <a:srgbClr val="B3B3B3"/>
                  </a:solidFill>
                </a:rPr>
                <a:t>Team</a:t>
              </a:r>
              <a:endParaRPr lang="en-US"/>
            </a:p>
          </p:txBody>
        </p:sp>
        <p:sp>
          <p:nvSpPr>
            <p:cNvPr id="77828" name="AutoShape 4"/>
            <p:cNvSpPr>
              <a:spLocks/>
            </p:cNvSpPr>
            <p:nvPr/>
          </p:nvSpPr>
          <p:spPr bwMode="auto">
            <a:xfrm>
              <a:off x="482600" y="0"/>
              <a:ext cx="1905000" cy="5969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29" name="AutoShape 5"/>
            <p:cNvSpPr>
              <a:spLocks/>
            </p:cNvSpPr>
            <p:nvPr/>
          </p:nvSpPr>
          <p:spPr bwMode="auto">
            <a:xfrm rot="10800000">
              <a:off x="2273299" y="139700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30" name="AutoShape 6"/>
            <p:cNvSpPr>
              <a:spLocks/>
            </p:cNvSpPr>
            <p:nvPr/>
          </p:nvSpPr>
          <p:spPr bwMode="auto">
            <a:xfrm>
              <a:off x="-1" y="-1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31" name="AutoShape 7"/>
            <p:cNvSpPr>
              <a:spLocks/>
            </p:cNvSpPr>
            <p:nvPr/>
          </p:nvSpPr>
          <p:spPr bwMode="auto">
            <a:xfrm>
              <a:off x="0" y="34290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32" name="AutoShape 8"/>
            <p:cNvSpPr>
              <a:spLocks/>
            </p:cNvSpPr>
            <p:nvPr/>
          </p:nvSpPr>
          <p:spPr bwMode="auto">
            <a:xfrm>
              <a:off x="2146300" y="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33" name="AutoShape 9"/>
            <p:cNvSpPr>
              <a:spLocks/>
            </p:cNvSpPr>
            <p:nvPr/>
          </p:nvSpPr>
          <p:spPr bwMode="auto">
            <a:xfrm>
              <a:off x="165100" y="12700"/>
              <a:ext cx="2120900" cy="558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/>
              <a:r>
                <a:rPr lang="en-US">
                  <a:solidFill>
                    <a:srgbClr val="FFFFFF"/>
                  </a:solidFill>
                </a:rPr>
                <a:t>Roles</a:t>
              </a:r>
              <a:endParaRPr lang="en-US"/>
            </a:p>
          </p:txBody>
        </p:sp>
      </p:grpSp>
      <p:sp>
        <p:nvSpPr>
          <p:cNvPr id="77834" name="Rectangle 10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Framework</a:t>
            </a:r>
            <a:endParaRPr lang="en-US"/>
          </a:p>
        </p:txBody>
      </p:sp>
      <p:grpSp>
        <p:nvGrpSpPr>
          <p:cNvPr id="77835" name="Group 11"/>
          <p:cNvGrpSpPr>
            <a:grpSpLocks/>
          </p:cNvGrpSpPr>
          <p:nvPr/>
        </p:nvGrpSpPr>
        <p:grpSpPr bwMode="auto">
          <a:xfrm>
            <a:off x="3160713" y="2690813"/>
            <a:ext cx="4141787" cy="2528887"/>
            <a:chOff x="-1" y="-1"/>
            <a:chExt cx="4140202" cy="2527301"/>
          </a:xfrm>
        </p:grpSpPr>
        <p:sp>
          <p:nvSpPr>
            <p:cNvPr id="77836" name="AutoShape 12"/>
            <p:cNvSpPr>
              <a:spLocks/>
            </p:cNvSpPr>
            <p:nvPr/>
          </p:nvSpPr>
          <p:spPr bwMode="auto">
            <a:xfrm>
              <a:off x="12700" y="0"/>
              <a:ext cx="4127500" cy="2527300"/>
            </a:xfrm>
            <a:prstGeom prst="roundRect">
              <a:avLst>
                <a:gd name="adj" fmla="val 12060"/>
              </a:avLst>
            </a:prstGeom>
            <a:solidFill>
              <a:srgbClr val="E6E6E6"/>
            </a:solidFill>
            <a:ln w="25400" cap="flat" cmpd="sng">
              <a:solidFill>
                <a:srgbClr val="B3B3B3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37" name="AutoShape 13"/>
            <p:cNvSpPr>
              <a:spLocks/>
            </p:cNvSpPr>
            <p:nvPr/>
          </p:nvSpPr>
          <p:spPr bwMode="auto">
            <a:xfrm>
              <a:off x="152400" y="622300"/>
              <a:ext cx="3683000" cy="1727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</a:pPr>
              <a:r>
                <a:rPr lang="en-US" sz="2800">
                  <a:solidFill>
                    <a:srgbClr val="B3B3B3"/>
                  </a:solidFill>
                </a:rPr>
                <a:t>Sprint planning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</a:pPr>
              <a:r>
                <a:rPr lang="en-US" sz="2800">
                  <a:solidFill>
                    <a:srgbClr val="B3B3B3"/>
                  </a:solidFill>
                </a:rPr>
                <a:t>Sprint review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</a:pPr>
              <a:r>
                <a:rPr lang="en-US" sz="2800">
                  <a:solidFill>
                    <a:srgbClr val="B3B3B3"/>
                  </a:solidFill>
                </a:rPr>
                <a:t>Sprint retrospective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</a:pPr>
              <a:r>
                <a:rPr lang="en-US" sz="2800">
                  <a:solidFill>
                    <a:srgbClr val="B3B3B3"/>
                  </a:solidFill>
                </a:rPr>
                <a:t>Daily scrum meeting</a:t>
              </a:r>
              <a:endParaRPr lang="en-US"/>
            </a:p>
          </p:txBody>
        </p:sp>
        <p:sp>
          <p:nvSpPr>
            <p:cNvPr id="77838" name="AutoShape 14"/>
            <p:cNvSpPr>
              <a:spLocks/>
            </p:cNvSpPr>
            <p:nvPr/>
          </p:nvSpPr>
          <p:spPr bwMode="auto">
            <a:xfrm>
              <a:off x="482600" y="0"/>
              <a:ext cx="1905000" cy="5969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39" name="AutoShape 15"/>
            <p:cNvSpPr>
              <a:spLocks/>
            </p:cNvSpPr>
            <p:nvPr/>
          </p:nvSpPr>
          <p:spPr bwMode="auto">
            <a:xfrm rot="10800000">
              <a:off x="2273299" y="139700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40" name="AutoShape 16"/>
            <p:cNvSpPr>
              <a:spLocks/>
            </p:cNvSpPr>
            <p:nvPr/>
          </p:nvSpPr>
          <p:spPr bwMode="auto">
            <a:xfrm>
              <a:off x="-1" y="-1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41" name="AutoShape 17"/>
            <p:cNvSpPr>
              <a:spLocks/>
            </p:cNvSpPr>
            <p:nvPr/>
          </p:nvSpPr>
          <p:spPr bwMode="auto">
            <a:xfrm>
              <a:off x="0" y="34290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42" name="AutoShape 18"/>
            <p:cNvSpPr>
              <a:spLocks/>
            </p:cNvSpPr>
            <p:nvPr/>
          </p:nvSpPr>
          <p:spPr bwMode="auto">
            <a:xfrm>
              <a:off x="2146300" y="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77843" name="Group 19"/>
            <p:cNvGrpSpPr>
              <a:grpSpLocks/>
            </p:cNvGrpSpPr>
            <p:nvPr/>
          </p:nvGrpSpPr>
          <p:grpSpPr bwMode="auto">
            <a:xfrm>
              <a:off x="165100" y="12700"/>
              <a:ext cx="2120900" cy="558800"/>
              <a:chOff x="0" y="0"/>
              <a:chExt cx="2120900" cy="558800"/>
            </a:xfrm>
          </p:grpSpPr>
          <p:sp>
            <p:nvSpPr>
              <p:cNvPr id="77844" name="AutoShape 20"/>
              <p:cNvSpPr>
                <a:spLocks/>
              </p:cNvSpPr>
              <p:nvPr/>
            </p:nvSpPr>
            <p:spPr bwMode="auto">
              <a:xfrm>
                <a:off x="0" y="0"/>
                <a:ext cx="2120900" cy="5588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l"/>
                <a:endParaRPr lang="en-US"/>
              </a:p>
            </p:txBody>
          </p:sp>
          <p:sp>
            <p:nvSpPr>
              <p:cNvPr id="77845" name="AutoShape 21"/>
              <p:cNvSpPr>
                <a:spLocks/>
              </p:cNvSpPr>
              <p:nvPr/>
            </p:nvSpPr>
            <p:spPr bwMode="auto">
              <a:xfrm>
                <a:off x="0" y="0"/>
                <a:ext cx="2120900" cy="508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/>
              <a:lstStyle/>
              <a:p>
                <a:pPr algn="l"/>
                <a:r>
                  <a:rPr lang="en-US" sz="2800">
                    <a:solidFill>
                      <a:srgbClr val="FFFFFF"/>
                    </a:solidFill>
                  </a:rPr>
                  <a:t>Ceremonies</a:t>
                </a:r>
                <a:endParaRPr lang="en-US"/>
              </a:p>
            </p:txBody>
          </p:sp>
        </p:grpSp>
      </p:grpSp>
      <p:grpSp>
        <p:nvGrpSpPr>
          <p:cNvPr id="77846" name="Group 22"/>
          <p:cNvGrpSpPr>
            <a:grpSpLocks/>
          </p:cNvGrpSpPr>
          <p:nvPr/>
        </p:nvGrpSpPr>
        <p:grpSpPr bwMode="auto">
          <a:xfrm>
            <a:off x="5103813" y="5103813"/>
            <a:ext cx="4141787" cy="2046287"/>
            <a:chOff x="-1" y="-1"/>
            <a:chExt cx="4140202" cy="2044702"/>
          </a:xfrm>
        </p:grpSpPr>
        <p:sp>
          <p:nvSpPr>
            <p:cNvPr id="77847" name="AutoShape 23" descr="image3.png"/>
            <p:cNvSpPr>
              <a:spLocks/>
            </p:cNvSpPr>
            <p:nvPr/>
          </p:nvSpPr>
          <p:spPr bwMode="auto">
            <a:xfrm>
              <a:off x="12700" y="0"/>
              <a:ext cx="4127500" cy="2044700"/>
            </a:xfrm>
            <a:prstGeom prst="roundRect">
              <a:avLst>
                <a:gd name="adj" fmla="val 14903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>
              <a:solidFill>
                <a:srgbClr val="003C83"/>
              </a:solidFill>
              <a:prstDash val="solid"/>
              <a:round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48" name="AutoShape 24"/>
            <p:cNvSpPr>
              <a:spLocks/>
            </p:cNvSpPr>
            <p:nvPr/>
          </p:nvSpPr>
          <p:spPr bwMode="auto">
            <a:xfrm>
              <a:off x="152400" y="622300"/>
              <a:ext cx="3771900" cy="1320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800">
                  <a:solidFill>
                    <a:srgbClr val="FFFFFF"/>
                  </a:solidFill>
                </a:rPr>
                <a:t>Product backlog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800">
                  <a:solidFill>
                    <a:srgbClr val="FFFFFF"/>
                  </a:solidFill>
                </a:rPr>
                <a:t>Sprint backlog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</a:pPr>
              <a:r>
                <a:rPr lang="en-US" sz="2800">
                  <a:solidFill>
                    <a:srgbClr val="FFFFFF"/>
                  </a:solidFill>
                </a:rPr>
                <a:t>Burndown charts</a:t>
              </a:r>
              <a:endParaRPr lang="en-US"/>
            </a:p>
          </p:txBody>
        </p:sp>
        <p:sp>
          <p:nvSpPr>
            <p:cNvPr id="77849" name="AutoShape 25"/>
            <p:cNvSpPr>
              <a:spLocks/>
            </p:cNvSpPr>
            <p:nvPr/>
          </p:nvSpPr>
          <p:spPr bwMode="auto">
            <a:xfrm>
              <a:off x="482600" y="0"/>
              <a:ext cx="1905000" cy="5969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50" name="AutoShape 26"/>
            <p:cNvSpPr>
              <a:spLocks/>
            </p:cNvSpPr>
            <p:nvPr/>
          </p:nvSpPr>
          <p:spPr bwMode="auto">
            <a:xfrm rot="10800000">
              <a:off x="2273299" y="139700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51" name="AutoShape 27"/>
            <p:cNvSpPr>
              <a:spLocks/>
            </p:cNvSpPr>
            <p:nvPr/>
          </p:nvSpPr>
          <p:spPr bwMode="auto">
            <a:xfrm>
              <a:off x="-1" y="-1"/>
              <a:ext cx="495302" cy="457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733" y="65"/>
                  </a:moveTo>
                  <a:cubicBezTo>
                    <a:pt x="4547" y="550"/>
                    <a:pt x="111" y="6203"/>
                    <a:pt x="14" y="14129"/>
                  </a:cubicBezTo>
                  <a:cubicBezTo>
                    <a:pt x="9" y="16619"/>
                    <a:pt x="5" y="19109"/>
                    <a:pt x="0" y="21599"/>
                  </a:cubicBezTo>
                  <a:cubicBezTo>
                    <a:pt x="7200" y="21599"/>
                    <a:pt x="14399" y="21599"/>
                    <a:pt x="21599" y="21599"/>
                  </a:cubicBezTo>
                  <a:cubicBezTo>
                    <a:pt x="21599" y="14399"/>
                    <a:pt x="21599" y="7200"/>
                    <a:pt x="21599" y="0"/>
                  </a:cubicBezTo>
                  <a:cubicBezTo>
                    <a:pt x="18977" y="22"/>
                    <a:pt x="16355" y="43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  <a:cubicBezTo>
                    <a:pt x="13733" y="65"/>
                    <a:pt x="13733" y="65"/>
                    <a:pt x="13733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52" name="AutoShape 28"/>
            <p:cNvSpPr>
              <a:spLocks/>
            </p:cNvSpPr>
            <p:nvPr/>
          </p:nvSpPr>
          <p:spPr bwMode="auto">
            <a:xfrm>
              <a:off x="0" y="34290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53" name="AutoShape 29"/>
            <p:cNvSpPr>
              <a:spLocks/>
            </p:cNvSpPr>
            <p:nvPr/>
          </p:nvSpPr>
          <p:spPr bwMode="auto">
            <a:xfrm>
              <a:off x="2146300" y="0"/>
              <a:ext cx="622300" cy="254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3C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54" name="AutoShape 30"/>
            <p:cNvSpPr>
              <a:spLocks/>
            </p:cNvSpPr>
            <p:nvPr/>
          </p:nvSpPr>
          <p:spPr bwMode="auto">
            <a:xfrm>
              <a:off x="165100" y="12700"/>
              <a:ext cx="2120900" cy="558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pPr algn="l"/>
              <a:r>
                <a:rPr lang="en-US">
                  <a:solidFill>
                    <a:srgbClr val="FFFFFF"/>
                  </a:solidFill>
                </a:rPr>
                <a:t>Artifacts</a:t>
              </a: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AutoShape 1"/>
          <p:cNvSpPr>
            <a:spLocks/>
          </p:cNvSpPr>
          <p:nvPr/>
        </p:nvSpPr>
        <p:spPr bwMode="auto">
          <a:xfrm>
            <a:off x="0" y="168275"/>
            <a:ext cx="10160000" cy="790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sz="4800">
                <a:solidFill>
                  <a:srgbClr val="C00000"/>
                </a:solidFill>
              </a:rPr>
              <a:t>Artifacts</a:t>
            </a:r>
            <a:endParaRPr lang="en-US"/>
          </a:p>
        </p:txBody>
      </p:sp>
      <p:grpSp>
        <p:nvGrpSpPr>
          <p:cNvPr id="79874" name="Group 2"/>
          <p:cNvGrpSpPr>
            <a:grpSpLocks/>
          </p:cNvGrpSpPr>
          <p:nvPr/>
        </p:nvGrpSpPr>
        <p:grpSpPr bwMode="auto">
          <a:xfrm>
            <a:off x="3903663" y="2116138"/>
            <a:ext cx="2540000" cy="1354137"/>
            <a:chOff x="0" y="0"/>
            <a:chExt cx="2540000" cy="1354668"/>
          </a:xfrm>
        </p:grpSpPr>
        <p:sp>
          <p:nvSpPr>
            <p:cNvPr id="79875" name="AutoShape 3"/>
            <p:cNvSpPr>
              <a:spLocks/>
            </p:cNvSpPr>
            <p:nvPr/>
          </p:nvSpPr>
          <p:spPr bwMode="auto">
            <a:xfrm>
              <a:off x="0" y="0"/>
              <a:ext cx="2540000" cy="135466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gradFill rotWithShape="0">
              <a:gsLst>
                <a:gs pos="0">
                  <a:srgbClr val="BABABA"/>
                </a:gs>
                <a:gs pos="100000">
                  <a:srgbClr val="000000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876" name="AutoShape 4"/>
            <p:cNvSpPr>
              <a:spLocks/>
            </p:cNvSpPr>
            <p:nvPr/>
          </p:nvSpPr>
          <p:spPr bwMode="auto">
            <a:xfrm>
              <a:off x="371974" y="826080"/>
              <a:ext cx="1796052" cy="330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b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1500" b="1">
                  <a:solidFill>
                    <a:srgbClr val="FFFFFF"/>
                  </a:solidFill>
                </a:rPr>
                <a:t>Product Backlog</a:t>
              </a:r>
              <a:endParaRPr lang="en-US"/>
            </a:p>
          </p:txBody>
        </p:sp>
      </p:grpSp>
      <p:pic>
        <p:nvPicPr>
          <p:cNvPr id="79877" name="Picture 5" descr="C:\Sync\Images\Microsoft Clip Organizer\j043266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6810">
            <a:off x="4362450" y="1144588"/>
            <a:ext cx="195262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9878" name="Group 6"/>
          <p:cNvGrpSpPr>
            <a:grpSpLocks/>
          </p:cNvGrpSpPr>
          <p:nvPr/>
        </p:nvGrpSpPr>
        <p:grpSpPr bwMode="auto">
          <a:xfrm>
            <a:off x="6772275" y="2116138"/>
            <a:ext cx="2540000" cy="1354137"/>
            <a:chOff x="0" y="0"/>
            <a:chExt cx="2540000" cy="1354668"/>
          </a:xfrm>
        </p:grpSpPr>
        <p:sp>
          <p:nvSpPr>
            <p:cNvPr id="79879" name="AutoShape 7"/>
            <p:cNvSpPr>
              <a:spLocks/>
            </p:cNvSpPr>
            <p:nvPr/>
          </p:nvSpPr>
          <p:spPr bwMode="auto">
            <a:xfrm>
              <a:off x="0" y="0"/>
              <a:ext cx="2540000" cy="135466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gradFill rotWithShape="0">
              <a:gsLst>
                <a:gs pos="0">
                  <a:srgbClr val="BABABA"/>
                </a:gs>
                <a:gs pos="100000">
                  <a:srgbClr val="000000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880" name="AutoShape 8"/>
            <p:cNvSpPr>
              <a:spLocks/>
            </p:cNvSpPr>
            <p:nvPr/>
          </p:nvSpPr>
          <p:spPr bwMode="auto">
            <a:xfrm>
              <a:off x="371974" y="826080"/>
              <a:ext cx="1796052" cy="330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b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1500" b="1">
                  <a:solidFill>
                    <a:srgbClr val="FFFFFF"/>
                  </a:solidFill>
                </a:rPr>
                <a:t>Release Plan</a:t>
              </a:r>
              <a:endParaRPr lang="en-US"/>
            </a:p>
          </p:txBody>
        </p:sp>
      </p:grpSp>
      <p:pic>
        <p:nvPicPr>
          <p:cNvPr id="79881" name="Picture 9" descr="C:\Documents and Settings\bnaton0\My Documents\My Pictures\Microsoft Clip Organizer\j04339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1608138"/>
            <a:ext cx="1355725" cy="135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9882" name="Group 10"/>
          <p:cNvGrpSpPr>
            <a:grpSpLocks/>
          </p:cNvGrpSpPr>
          <p:nvPr/>
        </p:nvGrpSpPr>
        <p:grpSpPr bwMode="auto">
          <a:xfrm>
            <a:off x="930275" y="2116138"/>
            <a:ext cx="2540000" cy="1354137"/>
            <a:chOff x="0" y="0"/>
            <a:chExt cx="2540000" cy="1354668"/>
          </a:xfrm>
        </p:grpSpPr>
        <p:sp>
          <p:nvSpPr>
            <p:cNvPr id="79883" name="AutoShape 11"/>
            <p:cNvSpPr>
              <a:spLocks/>
            </p:cNvSpPr>
            <p:nvPr/>
          </p:nvSpPr>
          <p:spPr bwMode="auto">
            <a:xfrm>
              <a:off x="0" y="0"/>
              <a:ext cx="2540000" cy="135466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gradFill rotWithShape="0">
              <a:gsLst>
                <a:gs pos="0">
                  <a:srgbClr val="BABABA"/>
                </a:gs>
                <a:gs pos="100000">
                  <a:srgbClr val="000000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884" name="AutoShape 12"/>
            <p:cNvSpPr>
              <a:spLocks/>
            </p:cNvSpPr>
            <p:nvPr/>
          </p:nvSpPr>
          <p:spPr bwMode="auto">
            <a:xfrm>
              <a:off x="371974" y="826080"/>
              <a:ext cx="1796052" cy="330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b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1500" b="1">
                  <a:solidFill>
                    <a:srgbClr val="FFFFFF"/>
                  </a:solidFill>
                </a:rPr>
                <a:t>Product Vision</a:t>
              </a:r>
              <a:endParaRPr lang="en-US"/>
            </a:p>
          </p:txBody>
        </p:sp>
      </p:grpSp>
      <p:pic>
        <p:nvPicPr>
          <p:cNvPr id="79885" name="Picture 13" descr="C:\Sync\Images\Microsoft Clip Organizer\j043157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38" y="1365250"/>
            <a:ext cx="1524000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9886" name="Group 14"/>
          <p:cNvGrpSpPr>
            <a:grpSpLocks/>
          </p:cNvGrpSpPr>
          <p:nvPr/>
        </p:nvGrpSpPr>
        <p:grpSpPr bwMode="auto">
          <a:xfrm>
            <a:off x="846138" y="4656138"/>
            <a:ext cx="2540000" cy="1354137"/>
            <a:chOff x="0" y="0"/>
            <a:chExt cx="2540000" cy="1354668"/>
          </a:xfrm>
        </p:grpSpPr>
        <p:sp>
          <p:nvSpPr>
            <p:cNvPr id="79887" name="AutoShape 15"/>
            <p:cNvSpPr>
              <a:spLocks/>
            </p:cNvSpPr>
            <p:nvPr/>
          </p:nvSpPr>
          <p:spPr bwMode="auto">
            <a:xfrm>
              <a:off x="0" y="0"/>
              <a:ext cx="2540000" cy="135466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gradFill rotWithShape="0">
              <a:gsLst>
                <a:gs pos="0">
                  <a:srgbClr val="BABABA"/>
                </a:gs>
                <a:gs pos="100000">
                  <a:srgbClr val="000000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888" name="AutoShape 16"/>
            <p:cNvSpPr>
              <a:spLocks/>
            </p:cNvSpPr>
            <p:nvPr/>
          </p:nvSpPr>
          <p:spPr bwMode="auto">
            <a:xfrm>
              <a:off x="371974" y="826080"/>
              <a:ext cx="1796052" cy="330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b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1500" b="1">
                  <a:solidFill>
                    <a:srgbClr val="FFFFFF"/>
                  </a:solidFill>
                </a:rPr>
                <a:t>Sprint Backlog</a:t>
              </a:r>
              <a:endParaRPr lang="en-US"/>
            </a:p>
          </p:txBody>
        </p:sp>
      </p:grpSp>
      <p:pic>
        <p:nvPicPr>
          <p:cNvPr id="79889" name="Picture 17" descr="C:\Sync\Images\Microsoft Clip Organizer\j04349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3724275"/>
            <a:ext cx="1763713" cy="176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9890" name="Group 18"/>
          <p:cNvGrpSpPr>
            <a:grpSpLocks/>
          </p:cNvGrpSpPr>
          <p:nvPr/>
        </p:nvGrpSpPr>
        <p:grpSpPr bwMode="auto">
          <a:xfrm>
            <a:off x="3810000" y="4740275"/>
            <a:ext cx="2540000" cy="1355725"/>
            <a:chOff x="0" y="0"/>
            <a:chExt cx="2540000" cy="1354668"/>
          </a:xfrm>
        </p:grpSpPr>
        <p:sp>
          <p:nvSpPr>
            <p:cNvPr id="79891" name="AutoShape 19"/>
            <p:cNvSpPr>
              <a:spLocks/>
            </p:cNvSpPr>
            <p:nvPr/>
          </p:nvSpPr>
          <p:spPr bwMode="auto">
            <a:xfrm>
              <a:off x="0" y="0"/>
              <a:ext cx="2540000" cy="135466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gradFill rotWithShape="0">
              <a:gsLst>
                <a:gs pos="0">
                  <a:srgbClr val="BABABA"/>
                </a:gs>
                <a:gs pos="100000">
                  <a:srgbClr val="000000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1500" b="1">
                <a:solidFill>
                  <a:srgbClr val="FFFFFF"/>
                </a:solidFill>
              </a:endParaRPr>
            </a:p>
          </p:txBody>
        </p:sp>
        <p:sp>
          <p:nvSpPr>
            <p:cNvPr id="79892" name="AutoShape 20"/>
            <p:cNvSpPr>
              <a:spLocks/>
            </p:cNvSpPr>
            <p:nvPr/>
          </p:nvSpPr>
          <p:spPr bwMode="auto">
            <a:xfrm>
              <a:off x="371974" y="826080"/>
              <a:ext cx="1796052" cy="330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b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1500" b="1">
                  <a:solidFill>
                    <a:srgbClr val="FFFFFF"/>
                  </a:solidFill>
                </a:rPr>
                <a:t>Sprint Burndown</a:t>
              </a:r>
              <a:endParaRPr lang="en-US"/>
            </a:p>
          </p:txBody>
        </p:sp>
      </p:grpSp>
      <p:pic>
        <p:nvPicPr>
          <p:cNvPr id="79893" name="Picture 21" descr="C:\Sync\Images\Microsoft Clip Organizer\j043482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7480" flipV="1">
            <a:off x="4435475" y="4011613"/>
            <a:ext cx="1471613" cy="147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9894" name="Group 22"/>
          <p:cNvGrpSpPr>
            <a:grpSpLocks/>
          </p:cNvGrpSpPr>
          <p:nvPr/>
        </p:nvGrpSpPr>
        <p:grpSpPr bwMode="auto">
          <a:xfrm>
            <a:off x="6772275" y="4740275"/>
            <a:ext cx="2540000" cy="1355725"/>
            <a:chOff x="0" y="0"/>
            <a:chExt cx="2540000" cy="1354668"/>
          </a:xfrm>
        </p:grpSpPr>
        <p:sp>
          <p:nvSpPr>
            <p:cNvPr id="79895" name="AutoShape 23"/>
            <p:cNvSpPr>
              <a:spLocks/>
            </p:cNvSpPr>
            <p:nvPr/>
          </p:nvSpPr>
          <p:spPr bwMode="auto">
            <a:xfrm>
              <a:off x="0" y="0"/>
              <a:ext cx="2540000" cy="135466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gradFill rotWithShape="0">
              <a:gsLst>
                <a:gs pos="0">
                  <a:srgbClr val="BABABA"/>
                </a:gs>
                <a:gs pos="100000">
                  <a:srgbClr val="000000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896" name="AutoShape 24"/>
            <p:cNvSpPr>
              <a:spLocks/>
            </p:cNvSpPr>
            <p:nvPr/>
          </p:nvSpPr>
          <p:spPr bwMode="auto">
            <a:xfrm>
              <a:off x="371974" y="826080"/>
              <a:ext cx="1796052" cy="330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b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1500" b="1">
                  <a:solidFill>
                    <a:srgbClr val="FFFFFF"/>
                  </a:solidFill>
                </a:rPr>
                <a:t>Impediment List</a:t>
              </a:r>
              <a:endParaRPr lang="en-US"/>
            </a:p>
          </p:txBody>
        </p:sp>
      </p:grpSp>
      <p:pic>
        <p:nvPicPr>
          <p:cNvPr id="79897" name="Picture 25" descr="C:\Sync\Images\Microsoft Clip Organizer\j043388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3978275"/>
            <a:ext cx="1495425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98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98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9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9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98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98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9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9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9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9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9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9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98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98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98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98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/>
          <p:cNvSpPr>
            <a:spLocks noGrp="1" noChangeArrowheads="1"/>
          </p:cNvSpPr>
          <p:nvPr>
            <p:ph type="title"/>
          </p:nvPr>
        </p:nvSpPr>
        <p:spPr>
          <a:xfrm>
            <a:off x="471488" y="1720850"/>
            <a:ext cx="8890000" cy="1308100"/>
          </a:xfrm>
        </p:spPr>
        <p:txBody>
          <a:bodyPr lIns="0" tIns="0" rIns="0" bIns="0" anchor="t"/>
          <a:lstStyle/>
          <a:p>
            <a:pPr defTabSz="914400"/>
            <a:r>
              <a:rPr lang="en-US" sz="80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Product Backlog</a:t>
            </a:r>
            <a:endParaRPr lang="en-US"/>
          </a:p>
        </p:txBody>
      </p:sp>
      <p:pic>
        <p:nvPicPr>
          <p:cNvPr id="80898" name="Picture 2" descr="C:\Sync\Images\Microsoft Clip Organizer\j043266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275" y="2116138"/>
            <a:ext cx="4487863" cy="448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44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Product Roadmap Planning</a:t>
            </a:r>
            <a:endParaRPr lang="en-US"/>
          </a:p>
        </p:txBody>
      </p:sp>
      <p:pic>
        <p:nvPicPr>
          <p:cNvPr id="81922" name="Picture 2" descr="image8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577975"/>
            <a:ext cx="8064500" cy="536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23" name="AutoShape 3"/>
          <p:cNvSpPr>
            <a:spLocks/>
          </p:cNvSpPr>
          <p:nvPr/>
        </p:nvSpPr>
        <p:spPr bwMode="auto">
          <a:xfrm>
            <a:off x="5959475" y="4129088"/>
            <a:ext cx="1520825" cy="6746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399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sz="4000"/>
              <a:t>Goals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8000" y="303213"/>
            <a:ext cx="9144000" cy="914400"/>
          </a:xfrm>
        </p:spPr>
        <p:txBody>
          <a:bodyPr lIns="0" tIns="0" rIns="0" bIns="0"/>
          <a:lstStyle/>
          <a:p>
            <a:pPr algn="ctr" defTabSz="849313"/>
            <a:r>
              <a:rPr lang="en-US" sz="55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Product </a:t>
            </a:r>
            <a:r>
              <a:rPr lang="en-US" sz="55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B</a:t>
            </a:r>
            <a:r>
              <a:rPr lang="en-US" sz="55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acklog</a:t>
            </a:r>
            <a:endParaRPr lang="en-US"/>
          </a:p>
        </p:txBody>
      </p:sp>
      <p:grpSp>
        <p:nvGrpSpPr>
          <p:cNvPr id="82946" name="Group 2"/>
          <p:cNvGrpSpPr>
            <a:grpSpLocks/>
          </p:cNvGrpSpPr>
          <p:nvPr/>
        </p:nvGrpSpPr>
        <p:grpSpPr bwMode="auto">
          <a:xfrm>
            <a:off x="623888" y="1649413"/>
            <a:ext cx="8910637" cy="5111750"/>
            <a:chOff x="0" y="-1"/>
            <a:chExt cx="8911167" cy="5112572"/>
          </a:xfrm>
        </p:grpSpPr>
        <p:grpSp>
          <p:nvGrpSpPr>
            <p:cNvPr id="82947" name="Group 3"/>
            <p:cNvGrpSpPr>
              <a:grpSpLocks/>
            </p:cNvGrpSpPr>
            <p:nvPr/>
          </p:nvGrpSpPr>
          <p:grpSpPr bwMode="auto">
            <a:xfrm>
              <a:off x="0" y="0"/>
              <a:ext cx="8911167" cy="5112571"/>
              <a:chOff x="0" y="0"/>
              <a:chExt cx="8911167" cy="5112571"/>
            </a:xfrm>
          </p:grpSpPr>
          <p:pic>
            <p:nvPicPr>
              <p:cNvPr id="82948" name="Picture 4" descr="image85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699" b="6627"/>
              <a:stretch>
                <a:fillRect/>
              </a:stretch>
            </p:blipFill>
            <p:spPr bwMode="auto">
              <a:xfrm>
                <a:off x="0" y="1"/>
                <a:ext cx="8911167" cy="51125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82949" name="AutoShape 5"/>
              <p:cNvSpPr>
                <a:spLocks/>
              </p:cNvSpPr>
              <p:nvPr/>
            </p:nvSpPr>
            <p:spPr bwMode="auto">
              <a:xfrm>
                <a:off x="639159" y="0"/>
                <a:ext cx="3096345" cy="43204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en-US" sz="2400"/>
              </a:p>
            </p:txBody>
          </p:sp>
        </p:grpSp>
        <p:sp>
          <p:nvSpPr>
            <p:cNvPr id="82950" name="AutoShape 6"/>
            <p:cNvSpPr>
              <a:spLocks/>
            </p:cNvSpPr>
            <p:nvPr/>
          </p:nvSpPr>
          <p:spPr bwMode="auto">
            <a:xfrm>
              <a:off x="4023535" y="4824538"/>
              <a:ext cx="864097" cy="2880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sz="2400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"/>
          <p:cNvSpPr>
            <a:spLocks noGrp="1" noChangeArrowheads="1"/>
          </p:cNvSpPr>
          <p:nvPr>
            <p:ph type="title"/>
          </p:nvPr>
        </p:nvSpPr>
        <p:spPr>
          <a:xfrm>
            <a:off x="508000" y="303213"/>
            <a:ext cx="9144000" cy="914400"/>
          </a:xfrm>
        </p:spPr>
        <p:txBody>
          <a:bodyPr lIns="0" tIns="0" rIns="0" bIns="0"/>
          <a:lstStyle/>
          <a:p>
            <a:pPr algn="ctr" defTabSz="914400"/>
            <a:r>
              <a:rPr lang="en-US" sz="4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Evolution of a Product Backlog</a:t>
            </a:r>
            <a:endParaRPr lang="en-US"/>
          </a:p>
        </p:txBody>
      </p:sp>
      <p:grpSp>
        <p:nvGrpSpPr>
          <p:cNvPr id="83970" name="Group 2"/>
          <p:cNvGrpSpPr>
            <a:grpSpLocks/>
          </p:cNvGrpSpPr>
          <p:nvPr/>
        </p:nvGrpSpPr>
        <p:grpSpPr bwMode="auto">
          <a:xfrm>
            <a:off x="614363" y="1649413"/>
            <a:ext cx="8899525" cy="5256212"/>
            <a:chOff x="0" y="0"/>
            <a:chExt cx="8898715" cy="5256585"/>
          </a:xfrm>
        </p:grpSpPr>
        <p:pic>
          <p:nvPicPr>
            <p:cNvPr id="83971" name="Picture 3" descr="image86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84"/>
            <a:stretch>
              <a:fillRect/>
            </a:stretch>
          </p:blipFill>
          <p:spPr bwMode="auto">
            <a:xfrm>
              <a:off x="0" y="0"/>
              <a:ext cx="8898715" cy="52565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3972" name="AutoShape 4"/>
            <p:cNvSpPr>
              <a:spLocks/>
            </p:cNvSpPr>
            <p:nvPr/>
          </p:nvSpPr>
          <p:spPr bwMode="auto">
            <a:xfrm>
              <a:off x="4275529" y="4663884"/>
              <a:ext cx="756826" cy="59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sz="2400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93" name="Group 1"/>
          <p:cNvGrpSpPr>
            <a:grpSpLocks/>
          </p:cNvGrpSpPr>
          <p:nvPr/>
        </p:nvGrpSpPr>
        <p:grpSpPr bwMode="auto">
          <a:xfrm>
            <a:off x="592138" y="338138"/>
            <a:ext cx="9059862" cy="1016000"/>
            <a:chOff x="0" y="0"/>
            <a:chExt cx="9059334" cy="1016000"/>
          </a:xfrm>
        </p:grpSpPr>
        <p:sp>
          <p:nvSpPr>
            <p:cNvPr id="84994" name="AutoShape 2"/>
            <p:cNvSpPr>
              <a:spLocks/>
            </p:cNvSpPr>
            <p:nvPr/>
          </p:nvSpPr>
          <p:spPr bwMode="auto">
            <a:xfrm>
              <a:off x="0" y="0"/>
              <a:ext cx="9059334" cy="101600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995" name="AutoShape 3"/>
            <p:cNvSpPr>
              <a:spLocks/>
            </p:cNvSpPr>
            <p:nvPr/>
          </p:nvSpPr>
          <p:spPr bwMode="auto">
            <a:xfrm>
              <a:off x="49596" y="165099"/>
              <a:ext cx="8960141" cy="6858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4000">
                  <a:solidFill>
                    <a:srgbClr val="C0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User Stories</a:t>
              </a:r>
              <a:endParaRPr lang="en-US"/>
            </a:p>
          </p:txBody>
        </p:sp>
      </p:grpSp>
      <p:grpSp>
        <p:nvGrpSpPr>
          <p:cNvPr id="84996" name="Group 4"/>
          <p:cNvGrpSpPr>
            <a:grpSpLocks/>
          </p:cNvGrpSpPr>
          <p:nvPr/>
        </p:nvGrpSpPr>
        <p:grpSpPr bwMode="auto">
          <a:xfrm>
            <a:off x="592138" y="3670300"/>
            <a:ext cx="9059862" cy="1016000"/>
            <a:chOff x="0" y="0"/>
            <a:chExt cx="9059334" cy="1016000"/>
          </a:xfrm>
        </p:grpSpPr>
        <p:sp>
          <p:nvSpPr>
            <p:cNvPr id="84997" name="AutoShape 5"/>
            <p:cNvSpPr>
              <a:spLocks/>
            </p:cNvSpPr>
            <p:nvPr/>
          </p:nvSpPr>
          <p:spPr bwMode="auto">
            <a:xfrm>
              <a:off x="0" y="0"/>
              <a:ext cx="9059334" cy="101600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A0A0F0"/>
                </a:gs>
                <a:gs pos="100000">
                  <a:srgbClr val="2424A8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998" name="AutoShape 6"/>
            <p:cNvSpPr>
              <a:spLocks/>
            </p:cNvSpPr>
            <p:nvPr/>
          </p:nvSpPr>
          <p:spPr bwMode="auto">
            <a:xfrm>
              <a:off x="49596" y="165099"/>
              <a:ext cx="8960141" cy="6858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Prioritized by Value</a:t>
              </a:r>
              <a:endParaRPr lang="en-US"/>
            </a:p>
          </p:txBody>
        </p:sp>
      </p:grpSp>
      <p:grpSp>
        <p:nvGrpSpPr>
          <p:cNvPr id="84999" name="Group 7"/>
          <p:cNvGrpSpPr>
            <a:grpSpLocks/>
          </p:cNvGrpSpPr>
          <p:nvPr/>
        </p:nvGrpSpPr>
        <p:grpSpPr bwMode="auto">
          <a:xfrm>
            <a:off x="592138" y="4813300"/>
            <a:ext cx="9059862" cy="1016000"/>
            <a:chOff x="0" y="0"/>
            <a:chExt cx="9059334" cy="1016000"/>
          </a:xfrm>
        </p:grpSpPr>
        <p:sp>
          <p:nvSpPr>
            <p:cNvPr id="85000" name="AutoShape 8"/>
            <p:cNvSpPr>
              <a:spLocks/>
            </p:cNvSpPr>
            <p:nvPr/>
          </p:nvSpPr>
          <p:spPr bwMode="auto">
            <a:xfrm>
              <a:off x="0" y="0"/>
              <a:ext cx="9059334" cy="101600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001" name="AutoShape 9"/>
            <p:cNvSpPr>
              <a:spLocks/>
            </p:cNvSpPr>
            <p:nvPr/>
          </p:nvSpPr>
          <p:spPr bwMode="auto">
            <a:xfrm>
              <a:off x="49596" y="165099"/>
              <a:ext cx="8960141" cy="6858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4000">
                  <a:solidFill>
                    <a:srgbClr val="C0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Estimated by the Team</a:t>
              </a:r>
              <a:endParaRPr lang="en-US"/>
            </a:p>
          </p:txBody>
        </p:sp>
      </p:grpSp>
      <p:grpSp>
        <p:nvGrpSpPr>
          <p:cNvPr id="85002" name="Group 10"/>
          <p:cNvGrpSpPr>
            <a:grpSpLocks/>
          </p:cNvGrpSpPr>
          <p:nvPr/>
        </p:nvGrpSpPr>
        <p:grpSpPr bwMode="auto">
          <a:xfrm>
            <a:off x="592138" y="5935663"/>
            <a:ext cx="9059862" cy="1016000"/>
            <a:chOff x="0" y="0"/>
            <a:chExt cx="9059334" cy="1016000"/>
          </a:xfrm>
        </p:grpSpPr>
        <p:sp>
          <p:nvSpPr>
            <p:cNvPr id="85003" name="AutoShape 11"/>
            <p:cNvSpPr>
              <a:spLocks/>
            </p:cNvSpPr>
            <p:nvPr/>
          </p:nvSpPr>
          <p:spPr bwMode="auto">
            <a:xfrm>
              <a:off x="0" y="0"/>
              <a:ext cx="9059334" cy="101600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A0A0F0"/>
                </a:gs>
                <a:gs pos="100000">
                  <a:srgbClr val="2424A8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004" name="AutoShape 12"/>
            <p:cNvSpPr>
              <a:spLocks/>
            </p:cNvSpPr>
            <p:nvPr/>
          </p:nvSpPr>
          <p:spPr bwMode="auto">
            <a:xfrm>
              <a:off x="49596" y="165099"/>
              <a:ext cx="8960141" cy="6858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Product Owner</a:t>
              </a:r>
              <a:endParaRPr lang="en-US"/>
            </a:p>
          </p:txBody>
        </p:sp>
      </p:grpSp>
      <p:pic>
        <p:nvPicPr>
          <p:cNvPr id="85005" name="Picture 13" descr="C:\Sync\Images\Microsoft Clip Organizer\j04316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84138"/>
            <a:ext cx="1281113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5006" name="Picture 14" descr="C:\Sync\Images\Microsoft Clip Organizer\j04316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479800"/>
            <a:ext cx="1387475" cy="138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5007" name="Picture 15" descr="C:\Documents and Settings\bnaton0\My Documents\My Pictures\Microsoft Clip Organizer\j04326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835525"/>
            <a:ext cx="9525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5008" name="Picture 16" descr="C:\Sync\Images\Microsoft Clip Organizer\j043488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5935663"/>
            <a:ext cx="1090613" cy="109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5009" name="Group 17"/>
          <p:cNvGrpSpPr>
            <a:grpSpLocks/>
          </p:cNvGrpSpPr>
          <p:nvPr/>
        </p:nvGrpSpPr>
        <p:grpSpPr bwMode="auto">
          <a:xfrm>
            <a:off x="592138" y="1460500"/>
            <a:ext cx="9059862" cy="1016000"/>
            <a:chOff x="0" y="0"/>
            <a:chExt cx="9059334" cy="1016000"/>
          </a:xfrm>
        </p:grpSpPr>
        <p:sp>
          <p:nvSpPr>
            <p:cNvPr id="85010" name="AutoShape 18"/>
            <p:cNvSpPr>
              <a:spLocks/>
            </p:cNvSpPr>
            <p:nvPr/>
          </p:nvSpPr>
          <p:spPr bwMode="auto">
            <a:xfrm>
              <a:off x="0" y="0"/>
              <a:ext cx="9059334" cy="101600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A0A0F0"/>
                </a:gs>
                <a:gs pos="100000">
                  <a:srgbClr val="2424A8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011" name="AutoShape 19"/>
            <p:cNvSpPr>
              <a:spLocks/>
            </p:cNvSpPr>
            <p:nvPr/>
          </p:nvSpPr>
          <p:spPr bwMode="auto">
            <a:xfrm>
              <a:off x="49596" y="165099"/>
              <a:ext cx="8960141" cy="6858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Technical Requirements</a:t>
              </a:r>
              <a:endParaRPr lang="en-US"/>
            </a:p>
          </p:txBody>
        </p:sp>
      </p:grpSp>
      <p:grpSp>
        <p:nvGrpSpPr>
          <p:cNvPr id="85012" name="Group 20"/>
          <p:cNvGrpSpPr>
            <a:grpSpLocks/>
          </p:cNvGrpSpPr>
          <p:nvPr/>
        </p:nvGrpSpPr>
        <p:grpSpPr bwMode="auto">
          <a:xfrm>
            <a:off x="592138" y="2540000"/>
            <a:ext cx="9059862" cy="1016000"/>
            <a:chOff x="0" y="0"/>
            <a:chExt cx="9059334" cy="1016000"/>
          </a:xfrm>
        </p:grpSpPr>
        <p:sp>
          <p:nvSpPr>
            <p:cNvPr id="85013" name="AutoShape 21"/>
            <p:cNvSpPr>
              <a:spLocks/>
            </p:cNvSpPr>
            <p:nvPr/>
          </p:nvSpPr>
          <p:spPr bwMode="auto">
            <a:xfrm>
              <a:off x="0" y="0"/>
              <a:ext cx="9059334" cy="101600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014" name="AutoShape 22"/>
            <p:cNvSpPr>
              <a:spLocks/>
            </p:cNvSpPr>
            <p:nvPr/>
          </p:nvSpPr>
          <p:spPr bwMode="auto">
            <a:xfrm>
              <a:off x="49596" y="165099"/>
              <a:ext cx="8960141" cy="6858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1014413"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defTabSz="1014413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4000">
                  <a:solidFill>
                    <a:srgbClr val="C0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Bugs</a:t>
              </a:r>
              <a:endParaRPr lang="en-US"/>
            </a:p>
          </p:txBody>
        </p:sp>
      </p:grpSp>
      <p:pic>
        <p:nvPicPr>
          <p:cNvPr id="85015" name="Picture 23" descr="C:\Documents and Settings\bnaton0\My Documents\My Pictures\Microsoft Clip Organizer\j043474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0" y="1354138"/>
            <a:ext cx="1149350" cy="114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5016" name="Picture 24" descr="C:\Sync\Images\Microsoft Clip Organizer\j043391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2286000"/>
            <a:ext cx="13335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9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9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5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5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5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5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5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5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50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50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5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5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5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5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5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5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5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5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Product </a:t>
            </a:r>
            <a:r>
              <a:rPr lang="en-US" sz="5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B</a:t>
            </a:r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acklog</a:t>
            </a:r>
            <a:endParaRPr lang="en-US"/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483100" y="1739900"/>
            <a:ext cx="5486400" cy="5295900"/>
          </a:xfrm>
        </p:spPr>
        <p:txBody>
          <a:bodyPr lIns="0" tIns="0" rIns="0" bIns="0"/>
          <a:lstStyle/>
          <a:p>
            <a:pPr marL="493713" indent="-239713" defTabSz="914400">
              <a:lnSpc>
                <a:spcPct val="80000"/>
              </a:lnSpc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  <a:tabLst>
                <a:tab pos="1181100" algn="l"/>
                <a:tab pos="1181100" algn="l"/>
                <a:tab pos="1181100" algn="l"/>
                <a:tab pos="1181100" algn="l"/>
                <a:tab pos="1181100" algn="l"/>
              </a:tabLst>
            </a:pPr>
            <a:r>
              <a:rPr lang="en-US" sz="2600">
                <a:latin typeface="Gill Sans" charset="0"/>
                <a:ea typeface="Gill Sans" charset="0"/>
                <a:cs typeface="Gill Sans" charset="0"/>
                <a:sym typeface="Gill Sans" charset="0"/>
              </a:rPr>
              <a:t>The requirements</a:t>
            </a:r>
          </a:p>
          <a:p>
            <a:pPr marL="493713" indent="-239713" defTabSz="914400">
              <a:lnSpc>
                <a:spcPct val="80000"/>
              </a:lnSpc>
              <a:spcBef>
                <a:spcPts val="1400"/>
              </a:spcBef>
              <a:buClr>
                <a:srgbClr val="5F7BAE"/>
              </a:buClr>
              <a:buSzPct val="150000"/>
              <a:buFont typeface="Lucida Grande" charset="0"/>
              <a:buChar char="•"/>
              <a:tabLst>
                <a:tab pos="1181100" algn="l"/>
                <a:tab pos="1181100" algn="l"/>
                <a:tab pos="1181100" algn="l"/>
                <a:tab pos="1181100" algn="l"/>
                <a:tab pos="1181100" algn="l"/>
              </a:tabLst>
            </a:pPr>
            <a:r>
              <a:rPr lang="en-US" sz="2600">
                <a:latin typeface="Gill Sans" charset="0"/>
                <a:ea typeface="Gill Sans" charset="0"/>
                <a:cs typeface="Gill Sans" charset="0"/>
                <a:sym typeface="Gill Sans" charset="0"/>
              </a:rPr>
              <a:t>A list of all desired work on the project</a:t>
            </a:r>
          </a:p>
          <a:p>
            <a:pPr marL="493713" indent="-239713" defTabSz="914400">
              <a:lnSpc>
                <a:spcPct val="80000"/>
              </a:lnSpc>
              <a:spcBef>
                <a:spcPts val="1400"/>
              </a:spcBef>
              <a:buClr>
                <a:srgbClr val="5F7BAE"/>
              </a:buClr>
              <a:buSzPct val="150000"/>
              <a:buFont typeface="Lucida Grande" charset="0"/>
              <a:buChar char="•"/>
              <a:tabLst>
                <a:tab pos="1181100" algn="l"/>
                <a:tab pos="1181100" algn="l"/>
                <a:tab pos="1181100" algn="l"/>
                <a:tab pos="1181100" algn="l"/>
                <a:tab pos="1181100" algn="l"/>
              </a:tabLst>
            </a:pPr>
            <a:r>
              <a:rPr lang="en-US" sz="2600">
                <a:latin typeface="Gill Sans" charset="0"/>
                <a:ea typeface="Gill Sans" charset="0"/>
                <a:cs typeface="Gill Sans" charset="0"/>
                <a:sym typeface="Gill Sans" charset="0"/>
              </a:rPr>
              <a:t>Ideally expressed such that each item has value to the users or customers of the product </a:t>
            </a:r>
          </a:p>
          <a:p>
            <a:pPr marL="493713" indent="-239713" defTabSz="914400">
              <a:lnSpc>
                <a:spcPct val="80000"/>
              </a:lnSpc>
              <a:spcBef>
                <a:spcPts val="1400"/>
              </a:spcBef>
              <a:buClr>
                <a:srgbClr val="5F7BAE"/>
              </a:buClr>
              <a:buSzPct val="150000"/>
              <a:buFont typeface="Lucida Grande" charset="0"/>
              <a:buChar char="•"/>
              <a:tabLst>
                <a:tab pos="1181100" algn="l"/>
                <a:tab pos="1181100" algn="l"/>
                <a:tab pos="1181100" algn="l"/>
                <a:tab pos="1181100" algn="l"/>
                <a:tab pos="1181100" algn="l"/>
              </a:tabLst>
            </a:pPr>
            <a:r>
              <a:rPr lang="en-US" sz="2600">
                <a:latin typeface="Gill Sans" charset="0"/>
                <a:ea typeface="Gill Sans" charset="0"/>
                <a:cs typeface="Gill Sans" charset="0"/>
                <a:sym typeface="Gill Sans" charset="0"/>
              </a:rPr>
              <a:t>Prioritized by the product owner</a:t>
            </a:r>
          </a:p>
          <a:p>
            <a:pPr marL="493713" indent="-239713" defTabSz="914400">
              <a:lnSpc>
                <a:spcPct val="80000"/>
              </a:lnSpc>
              <a:spcBef>
                <a:spcPts val="1400"/>
              </a:spcBef>
              <a:buClr>
                <a:srgbClr val="5F7BAE"/>
              </a:buClr>
              <a:buSzPct val="150000"/>
              <a:buFont typeface="Lucida Grande" charset="0"/>
              <a:buChar char="•"/>
              <a:tabLst>
                <a:tab pos="1181100" algn="l"/>
                <a:tab pos="1181100" algn="l"/>
                <a:tab pos="1181100" algn="l"/>
                <a:tab pos="1181100" algn="l"/>
                <a:tab pos="1181100" algn="l"/>
              </a:tabLst>
            </a:pPr>
            <a:r>
              <a:rPr lang="en-US" sz="2600">
                <a:latin typeface="Gill Sans" charset="0"/>
                <a:ea typeface="Gill Sans" charset="0"/>
                <a:cs typeface="Gill Sans" charset="0"/>
                <a:sym typeface="Gill Sans" charset="0"/>
              </a:rPr>
              <a:t>Reprioritized at the start of each sprint</a:t>
            </a:r>
            <a:endParaRPr lang="en-US"/>
          </a:p>
        </p:txBody>
      </p:sp>
      <p:pic>
        <p:nvPicPr>
          <p:cNvPr id="86019" name="Picture 3" descr="image9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3"/>
          <a:stretch>
            <a:fillRect/>
          </a:stretch>
        </p:blipFill>
        <p:spPr bwMode="auto">
          <a:xfrm>
            <a:off x="241300" y="3319463"/>
            <a:ext cx="4495800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6020" name="Group 4"/>
          <p:cNvGrpSpPr>
            <a:grpSpLocks/>
          </p:cNvGrpSpPr>
          <p:nvPr/>
        </p:nvGrpSpPr>
        <p:grpSpPr bwMode="auto">
          <a:xfrm>
            <a:off x="1587500" y="5943600"/>
            <a:ext cx="2806700" cy="1016000"/>
            <a:chOff x="0" y="0"/>
            <a:chExt cx="2806700" cy="1016000"/>
          </a:xfrm>
        </p:grpSpPr>
        <p:sp>
          <p:nvSpPr>
            <p:cNvPr id="86021" name="AutoShape 5" descr="image3.png"/>
            <p:cNvSpPr>
              <a:spLocks/>
            </p:cNvSpPr>
            <p:nvPr/>
          </p:nvSpPr>
          <p:spPr bwMode="auto">
            <a:xfrm>
              <a:off x="0" y="0"/>
              <a:ext cx="2806700" cy="1016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>
              <a:solidFill>
                <a:srgbClr val="003C83"/>
              </a:solidFill>
              <a:prstDash val="solid"/>
              <a:miter lim="0"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86022" name="AutoShape 6"/>
            <p:cNvSpPr>
              <a:spLocks/>
            </p:cNvSpPr>
            <p:nvPr/>
          </p:nvSpPr>
          <p:spPr bwMode="auto">
            <a:xfrm>
              <a:off x="0" y="63500"/>
              <a:ext cx="2806700" cy="889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3100">
                  <a:solidFill>
                    <a:srgbClr val="FFFFFF"/>
                  </a:solidFill>
                </a:rPr>
                <a:t>This is the product backlog</a:t>
              </a:r>
              <a:endParaRPr lang="en-US"/>
            </a:p>
          </p:txBody>
        </p:sp>
      </p:grpSp>
      <p:sp>
        <p:nvSpPr>
          <p:cNvPr id="86023" name="Line 7"/>
          <p:cNvSpPr>
            <a:spLocks noChangeShapeType="1"/>
          </p:cNvSpPr>
          <p:nvPr/>
        </p:nvSpPr>
        <p:spPr bwMode="auto">
          <a:xfrm>
            <a:off x="1092200" y="4597400"/>
            <a:ext cx="430213" cy="1524000"/>
          </a:xfrm>
          <a:prstGeom prst="line">
            <a:avLst/>
          </a:prstGeom>
          <a:noFill/>
          <a:ln w="38100" cap="flat" cmpd="sng">
            <a:solidFill>
              <a:srgbClr val="033F7F"/>
            </a:solidFill>
            <a:prstDash val="solid"/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2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Product Backlog</a:t>
            </a:r>
            <a:endParaRPr lang="en-US"/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1146175"/>
            <a:ext cx="9461500" cy="5534025"/>
          </a:xfrm>
        </p:spPr>
        <p:txBody>
          <a:bodyPr lIns="0" tIns="0" rIns="0" bIns="0"/>
          <a:lstStyle/>
          <a:p>
            <a:pPr marL="6604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Is only a FORECAST!-&gt; is not exact</a:t>
            </a:r>
            <a:endParaRPr lang="en-US"/>
          </a:p>
        </p:txBody>
      </p:sp>
      <p:pic>
        <p:nvPicPr>
          <p:cNvPr id="87043" name="Picture 3" descr="image9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13" y="2327275"/>
            <a:ext cx="6838950" cy="491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2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The Product Backlog Iceberg</a:t>
            </a:r>
            <a:endParaRPr lang="en-US"/>
          </a:p>
        </p:txBody>
      </p:sp>
      <p:pic>
        <p:nvPicPr>
          <p:cNvPr id="88066" name="Picture 2" descr="image9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"/>
          <a:stretch>
            <a:fillRect/>
          </a:stretch>
        </p:blipFill>
        <p:spPr bwMode="auto">
          <a:xfrm>
            <a:off x="1335088" y="1433513"/>
            <a:ext cx="7632700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0"/>
            <a:ext cx="9461500" cy="1563688"/>
          </a:xfrm>
        </p:spPr>
        <p:txBody>
          <a:bodyPr lIns="0" tIns="0" rIns="0" bIns="0"/>
          <a:lstStyle/>
          <a:p>
            <a:pPr defTabSz="914400"/>
            <a:r>
              <a:rPr lang="en-US" sz="54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Cannonball vs. Homing Missile</a:t>
            </a:r>
            <a:endParaRPr lang="en-US"/>
          </a:p>
        </p:txBody>
      </p:sp>
      <p:pic>
        <p:nvPicPr>
          <p:cNvPr id="22530" name="Picture 2" descr="image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2" r="13617"/>
          <a:stretch>
            <a:fillRect/>
          </a:stretch>
        </p:blipFill>
        <p:spPr bwMode="auto">
          <a:xfrm>
            <a:off x="346075" y="2303463"/>
            <a:ext cx="4737100" cy="371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1" name="Picture 3" descr="image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30" t="7655" r="113" b="6770"/>
          <a:stretch>
            <a:fillRect/>
          </a:stretch>
        </p:blipFill>
        <p:spPr bwMode="auto">
          <a:xfrm>
            <a:off x="5056188" y="4162425"/>
            <a:ext cx="4937125" cy="345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A </a:t>
            </a:r>
            <a:r>
              <a:rPr lang="en-US" sz="5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</a:t>
            </a:r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ample </a:t>
            </a:r>
            <a:r>
              <a:rPr lang="en-US" sz="5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</a:t>
            </a:r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roduct </a:t>
            </a:r>
            <a:r>
              <a:rPr lang="en-US" sz="5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B</a:t>
            </a:r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acklog</a:t>
            </a:r>
            <a:endParaRPr lang="en-US"/>
          </a:p>
        </p:txBody>
      </p:sp>
      <p:graphicFrame>
        <p:nvGraphicFramePr>
          <p:cNvPr id="89090" name="Group 2"/>
          <p:cNvGraphicFramePr>
            <a:graphicFrameLocks noGrp="1"/>
          </p:cNvGraphicFramePr>
          <p:nvPr/>
        </p:nvGraphicFramePr>
        <p:xfrm>
          <a:off x="787400" y="1460500"/>
          <a:ext cx="8863013" cy="5537201"/>
        </p:xfrm>
        <a:graphic>
          <a:graphicData uri="http://schemas.openxmlformats.org/drawingml/2006/table">
            <a:tbl>
              <a:tblPr/>
              <a:tblGrid>
                <a:gridCol w="6653213"/>
                <a:gridCol w="2209800"/>
              </a:tblGrid>
              <a:tr h="847725">
                <a:tc>
                  <a:txBody>
                    <a:bodyPr/>
                    <a:lstStyle>
                      <a:lvl1pPr algn="l">
                        <a:tabLst>
                          <a:tab pos="10668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10668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10668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10668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10668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rPr>
                        <a:t>Backlog item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tc>
                  <a:txBody>
                    <a:bodyPr/>
                    <a:lstStyle>
                      <a:lvl1pPr algn="l">
                        <a:tabLst>
                          <a:tab pos="10668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10668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10668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10668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10668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rPr>
                        <a:t>Estimate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</a:tr>
              <a:tr h="579438">
                <a:tc>
                  <a:txBody>
                    <a:bodyPr/>
                    <a:lstStyle>
                      <a:lvl1pPr marL="1143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rPr>
                        <a:t>Allow a guest to make a reservation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rPr>
                        <a:t>3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579438">
                <a:tc>
                  <a:txBody>
                    <a:bodyPr/>
                    <a:lstStyle>
                      <a:lvl1pPr marL="1143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rPr>
                        <a:t>As a guest, I want to cancel a reservation.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rPr>
                        <a:t>5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946150">
                <a:tc>
                  <a:txBody>
                    <a:bodyPr/>
                    <a:lstStyle>
                      <a:lvl1pPr marL="1143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rPr>
                        <a:t>As a guest, I want to change the dates of a reservation.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rPr>
                        <a:t>3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946150">
                <a:tc>
                  <a:txBody>
                    <a:bodyPr/>
                    <a:lstStyle>
                      <a:lvl1pPr marL="1143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rPr>
                        <a:t>As a hotel employee, I can run RevPAR reports (revenue-per-available-room)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rPr>
                        <a:t>8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571500">
                <a:tc>
                  <a:txBody>
                    <a:bodyPr/>
                    <a:lstStyle>
                      <a:lvl1pPr marL="1143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rPr>
                        <a:t>Improve exception handling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rPr>
                        <a:t>8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533400">
                <a:tc>
                  <a:txBody>
                    <a:bodyPr/>
                    <a:lstStyle>
                      <a:lvl1pPr marL="1143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rPr>
                        <a:t>...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rPr>
                        <a:t>30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533400">
                <a:tc>
                  <a:txBody>
                    <a:bodyPr/>
                    <a:lstStyle>
                      <a:lvl1pPr marL="1143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rPr>
                        <a:t>...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  <a:sym typeface="Gill Sans" charset="0"/>
                        </a:rPr>
                        <a:t>50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3" name="Picture 1" descr="image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1409700"/>
            <a:ext cx="6746875" cy="5095875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0114" name="Rectangle 2"/>
          <p:cNvSpPr>
            <a:spLocks noGrp="1"/>
          </p:cNvSpPr>
          <p:nvPr>
            <p:ph type="title"/>
          </p:nvPr>
        </p:nvSpPr>
        <p:spPr bwMode="auto">
          <a:xfrm>
            <a:off x="508000" y="130175"/>
            <a:ext cx="9144000" cy="9604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Product Backlog</a:t>
            </a:r>
            <a:endParaRPr lang="en-US"/>
          </a:p>
        </p:txBody>
      </p:sp>
      <p:sp>
        <p:nvSpPr>
          <p:cNvPr id="90115" name="AutoShape 3"/>
          <p:cNvSpPr>
            <a:spLocks/>
          </p:cNvSpPr>
          <p:nvPr/>
        </p:nvSpPr>
        <p:spPr bwMode="auto">
          <a:xfrm>
            <a:off x="6688138" y="2768600"/>
            <a:ext cx="3113087" cy="9763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800000">
              <a:alpha val="74901"/>
            </a:srgbClr>
          </a:solidFill>
          <a:ln w="3810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99" tIns="50799" rIns="50799" bIns="50799"/>
          <a:lstStyle>
            <a:lvl1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2700">
                <a:solidFill>
                  <a:srgbClr val="FFFFFF"/>
                </a:solidFill>
                <a:latin typeface="Verdana Bold" panose="020B0804030504040204" pitchFamily="34" charset="0"/>
                <a:ea typeface="Verdana Bold" panose="020B0804030504040204" pitchFamily="34" charset="0"/>
                <a:cs typeface="Verdana Bold" panose="020B0804030504040204" pitchFamily="34" charset="0"/>
                <a:sym typeface="Verdana Bold" panose="020B0804030504040204" pitchFamily="34" charset="0"/>
              </a:rPr>
              <a:t>Includes rough</a:t>
            </a:r>
            <a:endParaRPr lang="en-US" sz="1200"/>
          </a:p>
          <a:p>
            <a:r>
              <a:rPr lang="en-US" sz="2700">
                <a:solidFill>
                  <a:srgbClr val="FFFFFF"/>
                </a:solidFill>
                <a:latin typeface="Verdana Bold" panose="020B0804030504040204" pitchFamily="34" charset="0"/>
                <a:ea typeface="Verdana Bold" panose="020B0804030504040204" pitchFamily="34" charset="0"/>
                <a:cs typeface="Verdana Bold" panose="020B0804030504040204" pitchFamily="34" charset="0"/>
                <a:sym typeface="Verdana Bold" panose="020B0804030504040204" pitchFamily="34" charset="0"/>
              </a:rPr>
              <a:t>estimates</a:t>
            </a:r>
            <a:endParaRPr lang="en-US"/>
          </a:p>
        </p:txBody>
      </p:sp>
      <p:sp>
        <p:nvSpPr>
          <p:cNvPr id="90116" name="AutoShape 4"/>
          <p:cNvSpPr>
            <a:spLocks/>
          </p:cNvSpPr>
          <p:nvPr/>
        </p:nvSpPr>
        <p:spPr bwMode="auto">
          <a:xfrm>
            <a:off x="603250" y="3970338"/>
            <a:ext cx="2781300" cy="9763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800000">
              <a:alpha val="74901"/>
            </a:srgbClr>
          </a:solidFill>
          <a:ln w="3810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99" tIns="50799" rIns="50799" bIns="50799"/>
          <a:lstStyle>
            <a:lvl1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2700">
                <a:solidFill>
                  <a:srgbClr val="FFFFFF"/>
                </a:solidFill>
                <a:latin typeface="Verdana Bold" panose="020B0804030504040204" pitchFamily="34" charset="0"/>
                <a:ea typeface="Verdana Bold" panose="020B0804030504040204" pitchFamily="34" charset="0"/>
                <a:cs typeface="Verdana Bold" panose="020B0804030504040204" pitchFamily="34" charset="0"/>
                <a:sym typeface="Verdana Bold" panose="020B0804030504040204" pitchFamily="34" charset="0"/>
              </a:rPr>
              <a:t>Prioritized by</a:t>
            </a:r>
            <a:endParaRPr lang="en-US" sz="1200"/>
          </a:p>
          <a:p>
            <a:r>
              <a:rPr lang="en-US" sz="2700">
                <a:solidFill>
                  <a:srgbClr val="FFFFFF"/>
                </a:solidFill>
                <a:latin typeface="Verdana Bold" panose="020B0804030504040204" pitchFamily="34" charset="0"/>
                <a:ea typeface="Verdana Bold" panose="020B0804030504040204" pitchFamily="34" charset="0"/>
                <a:cs typeface="Verdana Bold" panose="020B0804030504040204" pitchFamily="34" charset="0"/>
                <a:sym typeface="Verdana Bold" panose="020B0804030504040204" pitchFamily="34" charset="0"/>
              </a:rPr>
              <a:t>value &amp; risk</a:t>
            </a:r>
            <a:endParaRPr lang="en-US"/>
          </a:p>
        </p:txBody>
      </p:sp>
      <p:sp>
        <p:nvSpPr>
          <p:cNvPr id="90117" name="AutoShape 5"/>
          <p:cNvSpPr>
            <a:spLocks/>
          </p:cNvSpPr>
          <p:nvPr/>
        </p:nvSpPr>
        <p:spPr bwMode="auto">
          <a:xfrm>
            <a:off x="6840538" y="6129338"/>
            <a:ext cx="2600325" cy="9763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800000">
              <a:alpha val="74901"/>
            </a:srgbClr>
          </a:solidFill>
          <a:ln w="3810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99" tIns="50799" rIns="50799" bIns="50799"/>
          <a:lstStyle>
            <a:lvl1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2700">
                <a:solidFill>
                  <a:srgbClr val="FFFFFF"/>
                </a:solidFill>
                <a:latin typeface="Verdana Bold" panose="020B0804030504040204" pitchFamily="34" charset="0"/>
                <a:ea typeface="Verdana Bold" panose="020B0804030504040204" pitchFamily="34" charset="0"/>
                <a:cs typeface="Verdana Bold" panose="020B0804030504040204" pitchFamily="34" charset="0"/>
                <a:sym typeface="Verdana Bold" panose="020B0804030504040204" pitchFamily="34" charset="0"/>
              </a:rPr>
              <a:t>Publicly</a:t>
            </a:r>
            <a:endParaRPr lang="en-US" sz="1200"/>
          </a:p>
          <a:p>
            <a:r>
              <a:rPr lang="en-US" sz="2700">
                <a:solidFill>
                  <a:srgbClr val="FFFFFF"/>
                </a:solidFill>
                <a:latin typeface="Verdana Bold" panose="020B0804030504040204" pitchFamily="34" charset="0"/>
                <a:ea typeface="Verdana Bold" panose="020B0804030504040204" pitchFamily="34" charset="0"/>
                <a:cs typeface="Verdana Bold" panose="020B0804030504040204" pitchFamily="34" charset="0"/>
                <a:sym typeface="Verdana Bold" panose="020B0804030504040204" pitchFamily="34" charset="0"/>
              </a:rPr>
              <a:t>visible</a:t>
            </a:r>
            <a:endParaRPr lang="en-US"/>
          </a:p>
        </p:txBody>
      </p:sp>
      <p:sp>
        <p:nvSpPr>
          <p:cNvPr id="90118" name="AutoShape 6"/>
          <p:cNvSpPr>
            <a:spLocks/>
          </p:cNvSpPr>
          <p:nvPr/>
        </p:nvSpPr>
        <p:spPr bwMode="auto">
          <a:xfrm>
            <a:off x="485775" y="6129338"/>
            <a:ext cx="3648075" cy="9763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800000">
              <a:alpha val="74901"/>
            </a:srgbClr>
          </a:solidFill>
          <a:ln w="38100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99" tIns="50799" rIns="50799" bIns="50799"/>
          <a:lstStyle>
            <a:lvl1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10160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10160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2700">
                <a:solidFill>
                  <a:srgbClr val="FFFFFF"/>
                </a:solidFill>
                <a:latin typeface="Verdana Bold" panose="020B0804030504040204" pitchFamily="34" charset="0"/>
                <a:ea typeface="Verdana Bold" panose="020B0804030504040204" pitchFamily="34" charset="0"/>
                <a:cs typeface="Verdana Bold" panose="020B0804030504040204" pitchFamily="34" charset="0"/>
                <a:sym typeface="Verdana Bold" panose="020B0804030504040204" pitchFamily="34" charset="0"/>
              </a:rPr>
              <a:t>Better to describe</a:t>
            </a:r>
            <a:endParaRPr lang="en-US" sz="1200"/>
          </a:p>
          <a:p>
            <a:r>
              <a:rPr lang="en-US" sz="2700">
                <a:solidFill>
                  <a:srgbClr val="FFFFFF"/>
                </a:solidFill>
                <a:latin typeface="Verdana Bold" panose="020B0804030504040204" pitchFamily="34" charset="0"/>
                <a:ea typeface="Verdana Bold" panose="020B0804030504040204" pitchFamily="34" charset="0"/>
                <a:cs typeface="Verdana Bold" panose="020B0804030504040204" pitchFamily="34" charset="0"/>
                <a:sym typeface="Verdana Bold" panose="020B0804030504040204" pitchFamily="34" charset="0"/>
              </a:rPr>
              <a:t>as user stories</a:t>
            </a:r>
            <a:endParaRPr lang="en-US"/>
          </a:p>
        </p:txBody>
      </p:sp>
      <p:sp>
        <p:nvSpPr>
          <p:cNvPr id="90119" name="Line 7"/>
          <p:cNvSpPr>
            <a:spLocks noChangeShapeType="1"/>
          </p:cNvSpPr>
          <p:nvPr/>
        </p:nvSpPr>
        <p:spPr bwMode="auto">
          <a:xfrm flipV="1">
            <a:off x="7080250" y="2208213"/>
            <a:ext cx="479425" cy="558800"/>
          </a:xfrm>
          <a:prstGeom prst="line">
            <a:avLst/>
          </a:prstGeom>
          <a:noFill/>
          <a:ln w="63500" cap="flat" cmpd="sng">
            <a:solidFill>
              <a:srgbClr val="0000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0120" name="Line 8"/>
          <p:cNvSpPr>
            <a:spLocks noChangeShapeType="1"/>
          </p:cNvSpPr>
          <p:nvPr/>
        </p:nvSpPr>
        <p:spPr bwMode="auto">
          <a:xfrm flipV="1">
            <a:off x="1798638" y="3490913"/>
            <a:ext cx="481012" cy="479425"/>
          </a:xfrm>
          <a:prstGeom prst="line">
            <a:avLst/>
          </a:prstGeom>
          <a:noFill/>
          <a:ln w="63500" cap="flat" cmpd="sng">
            <a:solidFill>
              <a:srgbClr val="0000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0121" name="Line 9"/>
          <p:cNvSpPr>
            <a:spLocks noChangeShapeType="1"/>
          </p:cNvSpPr>
          <p:nvPr/>
        </p:nvSpPr>
        <p:spPr bwMode="auto">
          <a:xfrm flipV="1">
            <a:off x="2998788" y="5408613"/>
            <a:ext cx="720725" cy="720725"/>
          </a:xfrm>
          <a:prstGeom prst="line">
            <a:avLst/>
          </a:prstGeom>
          <a:noFill/>
          <a:ln w="63500" cap="flat" cmpd="sng">
            <a:solidFill>
              <a:srgbClr val="0000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44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Estimation of Product Backlog Items</a:t>
            </a:r>
            <a:endParaRPr lang="en-US"/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1600200"/>
            <a:ext cx="9417050" cy="5449888"/>
          </a:xfrm>
        </p:spPr>
        <p:txBody>
          <a:bodyPr lIns="0" tIns="0" rIns="0" bIns="0"/>
          <a:lstStyle/>
          <a:p>
            <a:pPr marL="6604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Establishes team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’</a:t>
            </a: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s velocity (how much Effort a Team can handle in one Sprint)</a:t>
            </a:r>
          </a:p>
          <a:p>
            <a:pPr marL="6604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Determining units of complexity. </a:t>
            </a:r>
          </a:p>
          <a:p>
            <a:pPr marL="939800" lvl="1" indent="-381000" defTabSz="914400">
              <a:spcBef>
                <a:spcPts val="1800"/>
              </a:spcBef>
              <a:buSzPct val="150000"/>
              <a:buFont typeface="Lucida Grande" charset="0"/>
              <a:buChar char="•"/>
            </a:pPr>
            <a:r>
              <a:rPr lang="en-US" sz="2400">
                <a:latin typeface="Gill Sans" charset="0"/>
                <a:ea typeface="Gill Sans" charset="0"/>
                <a:cs typeface="Gill Sans" charset="0"/>
                <a:sym typeface="Gill Sans" charset="0"/>
              </a:rPr>
              <a:t>Size-category (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“</a:t>
            </a:r>
            <a:r>
              <a:rPr lang="en-US" sz="2400">
                <a:latin typeface="Gill Sans" charset="0"/>
                <a:ea typeface="Gill Sans" charset="0"/>
                <a:cs typeface="Gill Sans" charset="0"/>
                <a:sym typeface="Gill Sans" charset="0"/>
              </a:rPr>
              <a:t>T-Shirt size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”</a:t>
            </a:r>
            <a:r>
              <a:rPr lang="en-US" sz="2400">
                <a:latin typeface="Gill Sans" charset="0"/>
                <a:ea typeface="Gill Sans" charset="0"/>
                <a:cs typeface="Gill Sans" charset="0"/>
                <a:sym typeface="Gill Sans" charset="0"/>
              </a:rPr>
              <a:t>)</a:t>
            </a:r>
            <a:endParaRPr lang="en-US" sz="28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939800" lvl="1" indent="-381000" defTabSz="914400">
              <a:spcBef>
                <a:spcPts val="1800"/>
              </a:spcBef>
              <a:buSzPct val="150000"/>
              <a:buFont typeface="Lucida Grande" charset="0"/>
              <a:buChar char="•"/>
            </a:pPr>
            <a:r>
              <a:rPr lang="en-US" sz="2400">
                <a:latin typeface="Gill Sans" charset="0"/>
                <a:ea typeface="Gill Sans" charset="0"/>
                <a:cs typeface="Gill Sans" charset="0"/>
                <a:sym typeface="Gill Sans" charset="0"/>
              </a:rPr>
              <a:t>Story points</a:t>
            </a:r>
            <a:endParaRPr lang="en-US" sz="28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939800" lvl="1" indent="-381000" defTabSz="914400">
              <a:spcBef>
                <a:spcPts val="1800"/>
              </a:spcBef>
              <a:buSzPct val="150000"/>
              <a:buFont typeface="Lucida Grande" charset="0"/>
              <a:buChar char="•"/>
            </a:pPr>
            <a:r>
              <a:rPr lang="en-US" sz="2400">
                <a:latin typeface="Gill Sans" charset="0"/>
                <a:ea typeface="Gill Sans" charset="0"/>
                <a:cs typeface="Gill Sans" charset="0"/>
                <a:sym typeface="Gill Sans" charset="0"/>
              </a:rPr>
              <a:t>Work days/work hours</a:t>
            </a:r>
            <a:endParaRPr lang="en-US" sz="28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6604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Methods of estimation:</a:t>
            </a:r>
          </a:p>
          <a:p>
            <a:pPr marL="939800" lvl="1" indent="-381000" defTabSz="914400">
              <a:spcBef>
                <a:spcPts val="1800"/>
              </a:spcBef>
              <a:buSzPct val="150000"/>
              <a:buFont typeface="Lucida Grande" charset="0"/>
              <a:buChar char="•"/>
            </a:pPr>
            <a:r>
              <a:rPr lang="en-US" sz="2400">
                <a:latin typeface="Gill Sans" charset="0"/>
                <a:ea typeface="Gill Sans" charset="0"/>
                <a:cs typeface="Gill Sans" charset="0"/>
                <a:sym typeface="Gill Sans" charset="0"/>
              </a:rPr>
              <a:t>Expert Review</a:t>
            </a:r>
            <a:endParaRPr lang="en-US" sz="28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939800" lvl="1" indent="-381000" defTabSz="914400">
              <a:spcBef>
                <a:spcPts val="1800"/>
              </a:spcBef>
              <a:buSzPct val="150000"/>
              <a:buFont typeface="Lucida Grande" charset="0"/>
              <a:buChar char="•"/>
            </a:pPr>
            <a:r>
              <a:rPr lang="en-US" sz="2400">
                <a:latin typeface="Gill Sans" charset="0"/>
                <a:ea typeface="Gill Sans" charset="0"/>
                <a:cs typeface="Gill Sans" charset="0"/>
                <a:sym typeface="Gill Sans" charset="0"/>
              </a:rPr>
              <a:t>Creating a Work Breakdown Structure (WBS)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Picture 1" descr="legobricks-oskay-2658998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761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62" name="Rectangle 2"/>
          <p:cNvSpPr>
            <a:spLocks noGrp="1"/>
          </p:cNvSpPr>
          <p:nvPr>
            <p:ph type="title"/>
          </p:nvPr>
        </p:nvSpPr>
        <p:spPr bwMode="auto">
          <a:xfrm>
            <a:off x="4349750" y="304800"/>
            <a:ext cx="5530850" cy="946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r" defTabSz="914400"/>
            <a:r>
              <a:rPr lang="en-US" sz="5800" b="1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Sprint Backlog</a:t>
            </a:r>
            <a:endParaRPr lang="en-US"/>
          </a:p>
        </p:txBody>
      </p:sp>
      <p:sp>
        <p:nvSpPr>
          <p:cNvPr id="92163" name="Rectangle 3"/>
          <p:cNvSpPr>
            <a:spLocks noGrp="1"/>
          </p:cNvSpPr>
          <p:nvPr>
            <p:ph type="body" idx="1"/>
          </p:nvPr>
        </p:nvSpPr>
        <p:spPr bwMode="auto">
          <a:xfrm>
            <a:off x="5319713" y="5810250"/>
            <a:ext cx="4479925" cy="13604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12725" algn="r" defTabSz="904875">
              <a:spcBef>
                <a:spcPts val="1700"/>
              </a:spcBef>
            </a:pPr>
            <a:r>
              <a:rPr lang="en-US" sz="2800" b="1">
                <a:latin typeface="Gill Sans" charset="0"/>
                <a:ea typeface="Gill Sans" charset="0"/>
                <a:cs typeface="Gill Sans" charset="0"/>
                <a:sym typeface="Gill Sans" charset="0"/>
              </a:rPr>
              <a:t>Breakdown of business value into assignable tasks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The </a:t>
            </a:r>
            <a:r>
              <a:rPr lang="en-US" sz="5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</a:t>
            </a:r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print </a:t>
            </a:r>
            <a:r>
              <a:rPr lang="en-US" sz="5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</a:t>
            </a:r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oal</a:t>
            </a:r>
            <a:endParaRPr lang="en-US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1447800"/>
            <a:ext cx="9461500" cy="1257300"/>
          </a:xfrm>
        </p:spPr>
        <p:txBody>
          <a:bodyPr lIns="0" tIns="0" rIns="0" bIns="0"/>
          <a:lstStyle/>
          <a:p>
            <a:pPr marL="6985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A short statement of what the work will be focused on during the sprint</a:t>
            </a:r>
            <a:endParaRPr lang="en-US"/>
          </a:p>
        </p:txBody>
      </p:sp>
      <p:sp>
        <p:nvSpPr>
          <p:cNvPr id="93187" name="AutoShape 3" descr="image3.png"/>
          <p:cNvSpPr>
            <a:spLocks/>
          </p:cNvSpPr>
          <p:nvPr/>
        </p:nvSpPr>
        <p:spPr bwMode="auto">
          <a:xfrm>
            <a:off x="342900" y="3746500"/>
            <a:ext cx="4902200" cy="1943100"/>
          </a:xfrm>
          <a:prstGeom prst="roundRect">
            <a:avLst>
              <a:gd name="adj" fmla="val 15685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>
            <a:solidFill>
              <a:srgbClr val="003C83"/>
            </a:solidFill>
            <a:prstDash val="solid"/>
            <a:round/>
            <a:headEnd/>
            <a:tailEnd/>
          </a:ln>
          <a:effectLst>
            <a:outerShdw blurRad="114300" dist="63500" dir="2700000" algn="ctr" rotWithShape="0">
              <a:srgbClr val="000000">
                <a:alpha val="29999"/>
              </a:srgb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188" name="AutoShape 4"/>
          <p:cNvSpPr>
            <a:spLocks/>
          </p:cNvSpPr>
          <p:nvPr/>
        </p:nvSpPr>
        <p:spPr bwMode="auto">
          <a:xfrm>
            <a:off x="825500" y="3746500"/>
            <a:ext cx="26035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189" name="AutoShape 5"/>
          <p:cNvSpPr>
            <a:spLocks/>
          </p:cNvSpPr>
          <p:nvPr/>
        </p:nvSpPr>
        <p:spPr bwMode="auto">
          <a:xfrm rot="10800000">
            <a:off x="3325813" y="3746500"/>
            <a:ext cx="496887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733" y="65"/>
                </a:moveTo>
                <a:cubicBezTo>
                  <a:pt x="4547" y="550"/>
                  <a:pt x="111" y="6203"/>
                  <a:pt x="14" y="14129"/>
                </a:cubicBezTo>
                <a:cubicBezTo>
                  <a:pt x="9" y="16619"/>
                  <a:pt x="5" y="19109"/>
                  <a:pt x="0" y="21599"/>
                </a:cubicBezTo>
                <a:cubicBezTo>
                  <a:pt x="7200" y="21599"/>
                  <a:pt x="14399" y="21599"/>
                  <a:pt x="21599" y="21599"/>
                </a:cubicBezTo>
                <a:cubicBezTo>
                  <a:pt x="21599" y="14399"/>
                  <a:pt x="21599" y="7200"/>
                  <a:pt x="21599" y="0"/>
                </a:cubicBezTo>
                <a:cubicBezTo>
                  <a:pt x="18977" y="22"/>
                  <a:pt x="16355" y="43"/>
                  <a:pt x="13733" y="65"/>
                </a:cubicBezTo>
                <a:cubicBezTo>
                  <a:pt x="13733" y="65"/>
                  <a:pt x="13733" y="65"/>
                  <a:pt x="13733" y="65"/>
                </a:cubicBezTo>
                <a:cubicBezTo>
                  <a:pt x="13733" y="65"/>
                  <a:pt x="13733" y="65"/>
                  <a:pt x="13733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190" name="AutoShape 6"/>
          <p:cNvSpPr>
            <a:spLocks/>
          </p:cNvSpPr>
          <p:nvPr/>
        </p:nvSpPr>
        <p:spPr bwMode="auto">
          <a:xfrm>
            <a:off x="341313" y="3744913"/>
            <a:ext cx="496887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733" y="65"/>
                </a:moveTo>
                <a:cubicBezTo>
                  <a:pt x="4547" y="550"/>
                  <a:pt x="111" y="6203"/>
                  <a:pt x="14" y="14129"/>
                </a:cubicBezTo>
                <a:cubicBezTo>
                  <a:pt x="9" y="16619"/>
                  <a:pt x="5" y="19109"/>
                  <a:pt x="0" y="21599"/>
                </a:cubicBezTo>
                <a:cubicBezTo>
                  <a:pt x="7200" y="21599"/>
                  <a:pt x="14399" y="21599"/>
                  <a:pt x="21599" y="21599"/>
                </a:cubicBezTo>
                <a:cubicBezTo>
                  <a:pt x="21599" y="14399"/>
                  <a:pt x="21599" y="7200"/>
                  <a:pt x="21599" y="0"/>
                </a:cubicBezTo>
                <a:cubicBezTo>
                  <a:pt x="18977" y="22"/>
                  <a:pt x="16355" y="43"/>
                  <a:pt x="13733" y="65"/>
                </a:cubicBezTo>
                <a:cubicBezTo>
                  <a:pt x="13733" y="65"/>
                  <a:pt x="13733" y="65"/>
                  <a:pt x="13733" y="65"/>
                </a:cubicBezTo>
                <a:cubicBezTo>
                  <a:pt x="13733" y="65"/>
                  <a:pt x="13733" y="65"/>
                  <a:pt x="13733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191" name="AutoShape 7"/>
          <p:cNvSpPr>
            <a:spLocks/>
          </p:cNvSpPr>
          <p:nvPr/>
        </p:nvSpPr>
        <p:spPr bwMode="auto">
          <a:xfrm>
            <a:off x="508000" y="3708400"/>
            <a:ext cx="314960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sz="2200">
                <a:solidFill>
                  <a:srgbClr val="FFFFFF"/>
                </a:solidFill>
              </a:rPr>
              <a:t>Database Application</a:t>
            </a:r>
            <a:endParaRPr lang="en-US"/>
          </a:p>
        </p:txBody>
      </p:sp>
      <p:sp>
        <p:nvSpPr>
          <p:cNvPr id="93192" name="AutoShape 8" descr="image3.png"/>
          <p:cNvSpPr>
            <a:spLocks/>
          </p:cNvSpPr>
          <p:nvPr/>
        </p:nvSpPr>
        <p:spPr bwMode="auto">
          <a:xfrm>
            <a:off x="4851400" y="5080000"/>
            <a:ext cx="4902200" cy="1943100"/>
          </a:xfrm>
          <a:prstGeom prst="roundRect">
            <a:avLst>
              <a:gd name="adj" fmla="val 15685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>
            <a:solidFill>
              <a:srgbClr val="003C83"/>
            </a:solidFill>
            <a:prstDash val="solid"/>
            <a:round/>
            <a:headEnd/>
            <a:tailEnd/>
          </a:ln>
          <a:effectLst>
            <a:outerShdw blurRad="114300" dist="63500" dir="2700000" algn="ctr" rotWithShape="0">
              <a:srgbClr val="000000">
                <a:alpha val="29999"/>
              </a:srgb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193" name="AutoShape 9"/>
          <p:cNvSpPr>
            <a:spLocks/>
          </p:cNvSpPr>
          <p:nvPr/>
        </p:nvSpPr>
        <p:spPr bwMode="auto">
          <a:xfrm>
            <a:off x="5334000" y="5080000"/>
            <a:ext cx="26035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194" name="AutoShape 10"/>
          <p:cNvSpPr>
            <a:spLocks/>
          </p:cNvSpPr>
          <p:nvPr/>
        </p:nvSpPr>
        <p:spPr bwMode="auto">
          <a:xfrm rot="10800000">
            <a:off x="7834313" y="5080000"/>
            <a:ext cx="496887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733" y="65"/>
                </a:moveTo>
                <a:cubicBezTo>
                  <a:pt x="4547" y="550"/>
                  <a:pt x="111" y="6203"/>
                  <a:pt x="14" y="14129"/>
                </a:cubicBezTo>
                <a:cubicBezTo>
                  <a:pt x="9" y="16619"/>
                  <a:pt x="5" y="19109"/>
                  <a:pt x="0" y="21599"/>
                </a:cubicBezTo>
                <a:cubicBezTo>
                  <a:pt x="7200" y="21599"/>
                  <a:pt x="14399" y="21599"/>
                  <a:pt x="21599" y="21599"/>
                </a:cubicBezTo>
                <a:cubicBezTo>
                  <a:pt x="21599" y="14399"/>
                  <a:pt x="21599" y="7200"/>
                  <a:pt x="21599" y="0"/>
                </a:cubicBezTo>
                <a:cubicBezTo>
                  <a:pt x="18977" y="22"/>
                  <a:pt x="16355" y="43"/>
                  <a:pt x="13733" y="65"/>
                </a:cubicBezTo>
                <a:cubicBezTo>
                  <a:pt x="13733" y="65"/>
                  <a:pt x="13733" y="65"/>
                  <a:pt x="13733" y="65"/>
                </a:cubicBezTo>
                <a:cubicBezTo>
                  <a:pt x="13733" y="65"/>
                  <a:pt x="13733" y="65"/>
                  <a:pt x="13733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195" name="AutoShape 11"/>
          <p:cNvSpPr>
            <a:spLocks/>
          </p:cNvSpPr>
          <p:nvPr/>
        </p:nvSpPr>
        <p:spPr bwMode="auto">
          <a:xfrm>
            <a:off x="4849813" y="5078413"/>
            <a:ext cx="496887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733" y="65"/>
                </a:moveTo>
                <a:cubicBezTo>
                  <a:pt x="4547" y="550"/>
                  <a:pt x="111" y="6203"/>
                  <a:pt x="14" y="14129"/>
                </a:cubicBezTo>
                <a:cubicBezTo>
                  <a:pt x="9" y="16619"/>
                  <a:pt x="5" y="19109"/>
                  <a:pt x="0" y="21599"/>
                </a:cubicBezTo>
                <a:cubicBezTo>
                  <a:pt x="7200" y="21599"/>
                  <a:pt x="14399" y="21599"/>
                  <a:pt x="21599" y="21599"/>
                </a:cubicBezTo>
                <a:cubicBezTo>
                  <a:pt x="21599" y="14399"/>
                  <a:pt x="21599" y="7200"/>
                  <a:pt x="21599" y="0"/>
                </a:cubicBezTo>
                <a:cubicBezTo>
                  <a:pt x="18977" y="22"/>
                  <a:pt x="16355" y="43"/>
                  <a:pt x="13733" y="65"/>
                </a:cubicBezTo>
                <a:cubicBezTo>
                  <a:pt x="13733" y="65"/>
                  <a:pt x="13733" y="65"/>
                  <a:pt x="13733" y="65"/>
                </a:cubicBezTo>
                <a:cubicBezTo>
                  <a:pt x="13733" y="65"/>
                  <a:pt x="13733" y="65"/>
                  <a:pt x="13733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196" name="AutoShape 12"/>
          <p:cNvSpPr>
            <a:spLocks/>
          </p:cNvSpPr>
          <p:nvPr/>
        </p:nvSpPr>
        <p:spPr bwMode="auto">
          <a:xfrm>
            <a:off x="5016500" y="5041900"/>
            <a:ext cx="3149600" cy="482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sz="2600">
                <a:solidFill>
                  <a:srgbClr val="FFFFFF"/>
                </a:solidFill>
              </a:rPr>
              <a:t>Financial services</a:t>
            </a:r>
            <a:endParaRPr lang="en-US"/>
          </a:p>
        </p:txBody>
      </p:sp>
      <p:sp>
        <p:nvSpPr>
          <p:cNvPr id="93197" name="AutoShape 13" descr="image3.png"/>
          <p:cNvSpPr>
            <a:spLocks/>
          </p:cNvSpPr>
          <p:nvPr/>
        </p:nvSpPr>
        <p:spPr bwMode="auto">
          <a:xfrm>
            <a:off x="4851400" y="2781300"/>
            <a:ext cx="4902200" cy="1536700"/>
          </a:xfrm>
          <a:prstGeom prst="roundRect">
            <a:avLst>
              <a:gd name="adj" fmla="val 19833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>
            <a:solidFill>
              <a:srgbClr val="003C83"/>
            </a:solidFill>
            <a:prstDash val="solid"/>
            <a:round/>
            <a:headEnd/>
            <a:tailEnd/>
          </a:ln>
          <a:effectLst>
            <a:outerShdw blurRad="114300" dist="63500" dir="2700000" algn="ctr" rotWithShape="0">
              <a:srgbClr val="000000">
                <a:alpha val="29999"/>
              </a:srgb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198" name="AutoShape 14"/>
          <p:cNvSpPr>
            <a:spLocks/>
          </p:cNvSpPr>
          <p:nvPr/>
        </p:nvSpPr>
        <p:spPr bwMode="auto">
          <a:xfrm>
            <a:off x="5334000" y="2781300"/>
            <a:ext cx="26035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199" name="AutoShape 15"/>
          <p:cNvSpPr>
            <a:spLocks/>
          </p:cNvSpPr>
          <p:nvPr/>
        </p:nvSpPr>
        <p:spPr bwMode="auto">
          <a:xfrm rot="10800000">
            <a:off x="7834313" y="2781300"/>
            <a:ext cx="496887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733" y="65"/>
                </a:moveTo>
                <a:cubicBezTo>
                  <a:pt x="4547" y="550"/>
                  <a:pt x="111" y="6203"/>
                  <a:pt x="14" y="14129"/>
                </a:cubicBezTo>
                <a:cubicBezTo>
                  <a:pt x="9" y="16619"/>
                  <a:pt x="5" y="19109"/>
                  <a:pt x="0" y="21599"/>
                </a:cubicBezTo>
                <a:cubicBezTo>
                  <a:pt x="7200" y="21599"/>
                  <a:pt x="14399" y="21599"/>
                  <a:pt x="21599" y="21599"/>
                </a:cubicBezTo>
                <a:cubicBezTo>
                  <a:pt x="21599" y="14399"/>
                  <a:pt x="21599" y="7200"/>
                  <a:pt x="21599" y="0"/>
                </a:cubicBezTo>
                <a:cubicBezTo>
                  <a:pt x="18977" y="22"/>
                  <a:pt x="16355" y="43"/>
                  <a:pt x="13733" y="65"/>
                </a:cubicBezTo>
                <a:cubicBezTo>
                  <a:pt x="13733" y="65"/>
                  <a:pt x="13733" y="65"/>
                  <a:pt x="13733" y="65"/>
                </a:cubicBezTo>
                <a:cubicBezTo>
                  <a:pt x="13733" y="65"/>
                  <a:pt x="13733" y="65"/>
                  <a:pt x="13733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200" name="AutoShape 16"/>
          <p:cNvSpPr>
            <a:spLocks/>
          </p:cNvSpPr>
          <p:nvPr/>
        </p:nvSpPr>
        <p:spPr bwMode="auto">
          <a:xfrm>
            <a:off x="4849813" y="2779713"/>
            <a:ext cx="496887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733" y="65"/>
                </a:moveTo>
                <a:cubicBezTo>
                  <a:pt x="4547" y="550"/>
                  <a:pt x="111" y="6203"/>
                  <a:pt x="14" y="14129"/>
                </a:cubicBezTo>
                <a:cubicBezTo>
                  <a:pt x="9" y="16619"/>
                  <a:pt x="5" y="19109"/>
                  <a:pt x="0" y="21599"/>
                </a:cubicBezTo>
                <a:cubicBezTo>
                  <a:pt x="7200" y="21599"/>
                  <a:pt x="14399" y="21599"/>
                  <a:pt x="21599" y="21599"/>
                </a:cubicBezTo>
                <a:cubicBezTo>
                  <a:pt x="21599" y="14399"/>
                  <a:pt x="21599" y="7200"/>
                  <a:pt x="21599" y="0"/>
                </a:cubicBezTo>
                <a:cubicBezTo>
                  <a:pt x="18977" y="22"/>
                  <a:pt x="16355" y="43"/>
                  <a:pt x="13733" y="65"/>
                </a:cubicBezTo>
                <a:cubicBezTo>
                  <a:pt x="13733" y="65"/>
                  <a:pt x="13733" y="65"/>
                  <a:pt x="13733" y="65"/>
                </a:cubicBezTo>
                <a:cubicBezTo>
                  <a:pt x="13733" y="65"/>
                  <a:pt x="13733" y="65"/>
                  <a:pt x="13733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201" name="AutoShape 17"/>
          <p:cNvSpPr>
            <a:spLocks/>
          </p:cNvSpPr>
          <p:nvPr/>
        </p:nvSpPr>
        <p:spPr bwMode="auto">
          <a:xfrm>
            <a:off x="5016500" y="2743200"/>
            <a:ext cx="3149600" cy="482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sz="2600">
                <a:solidFill>
                  <a:srgbClr val="FFFFFF"/>
                </a:solidFill>
              </a:rPr>
              <a:t>Life Sciences</a:t>
            </a:r>
            <a:endParaRPr lang="en-US"/>
          </a:p>
        </p:txBody>
      </p:sp>
      <p:sp>
        <p:nvSpPr>
          <p:cNvPr id="93202" name="AutoShape 18"/>
          <p:cNvSpPr>
            <a:spLocks/>
          </p:cNvSpPr>
          <p:nvPr/>
        </p:nvSpPr>
        <p:spPr bwMode="auto">
          <a:xfrm>
            <a:off x="4991100" y="3251200"/>
            <a:ext cx="4660900" cy="812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sz="2400">
                <a:solidFill>
                  <a:srgbClr val="FFFFFF"/>
                </a:solidFill>
              </a:rPr>
              <a:t>Support features necessary for population genetics studies.</a:t>
            </a:r>
            <a:endParaRPr lang="en-US"/>
          </a:p>
        </p:txBody>
      </p:sp>
      <p:sp>
        <p:nvSpPr>
          <p:cNvPr id="93203" name="AutoShape 19"/>
          <p:cNvSpPr>
            <a:spLocks/>
          </p:cNvSpPr>
          <p:nvPr/>
        </p:nvSpPr>
        <p:spPr bwMode="auto">
          <a:xfrm>
            <a:off x="4991100" y="5588000"/>
            <a:ext cx="4660900" cy="1168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sz="2400">
                <a:solidFill>
                  <a:srgbClr val="FFFFFF"/>
                </a:solidFill>
              </a:rPr>
              <a:t>Support more technical indicators than company ABC with real-time, streaming data.</a:t>
            </a:r>
            <a:endParaRPr lang="en-US"/>
          </a:p>
        </p:txBody>
      </p:sp>
      <p:sp>
        <p:nvSpPr>
          <p:cNvPr id="93204" name="AutoShape 20"/>
          <p:cNvSpPr>
            <a:spLocks/>
          </p:cNvSpPr>
          <p:nvPr/>
        </p:nvSpPr>
        <p:spPr bwMode="auto">
          <a:xfrm>
            <a:off x="457200" y="4267200"/>
            <a:ext cx="4660900" cy="812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sz="2400">
                <a:solidFill>
                  <a:srgbClr val="FFFFFF"/>
                </a:solidFill>
              </a:rPr>
              <a:t>Make the application run on SQL Server in addition to Oracle.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Sprint Backlog</a:t>
            </a:r>
            <a:endParaRPr lang="en-US" dirty="0"/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1600200"/>
            <a:ext cx="9461500" cy="5080000"/>
          </a:xfrm>
        </p:spPr>
        <p:txBody>
          <a:bodyPr lIns="0" tIns="0" rIns="0" bIns="0"/>
          <a:lstStyle/>
          <a:p>
            <a:pPr marL="6604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A subset of Product Backlog Items, which define the work for a 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Sprint</a:t>
            </a:r>
            <a:r>
              <a:rPr lang="et-EE" sz="28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. </a:t>
            </a:r>
          </a:p>
          <a:p>
            <a:pPr marL="6604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t-EE" sz="2800" dirty="0" err="1">
                <a:latin typeface="Gill Sans" charset="0"/>
                <a:ea typeface="Gill Sans" charset="0"/>
                <a:cs typeface="Gill Sans" charset="0"/>
                <a:sym typeface="Gill Sans" charset="0"/>
              </a:rPr>
              <a:t>Product</a:t>
            </a:r>
            <a:r>
              <a:rPr lang="et-EE" sz="28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</a:t>
            </a:r>
            <a:r>
              <a:rPr lang="et-EE" sz="2800" dirty="0" err="1">
                <a:latin typeface="Gill Sans" charset="0"/>
                <a:ea typeface="Gill Sans" charset="0"/>
                <a:cs typeface="Gill Sans" charset="0"/>
                <a:sym typeface="Gill Sans" charset="0"/>
              </a:rPr>
              <a:t>owner</a:t>
            </a:r>
            <a:r>
              <a:rPr lang="et-EE" sz="28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and 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Team </a:t>
            </a:r>
            <a:r>
              <a:rPr lang="et-EE" sz="2800" dirty="0" err="1">
                <a:latin typeface="Gill Sans" charset="0"/>
                <a:ea typeface="Gill Sans" charset="0"/>
                <a:cs typeface="Gill Sans" charset="0"/>
                <a:sym typeface="Gill Sans" charset="0"/>
              </a:rPr>
              <a:t>together</a:t>
            </a:r>
            <a:r>
              <a:rPr lang="et-EE" sz="28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select items from the </a:t>
            </a:r>
            <a:r>
              <a:rPr lang="et-EE" sz="28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P</a:t>
            </a:r>
            <a:r>
              <a:rPr lang="en-US" sz="2800" dirty="0" err="1">
                <a:latin typeface="Gill Sans" charset="0"/>
                <a:ea typeface="Gill Sans" charset="0"/>
                <a:cs typeface="Gill Sans" charset="0"/>
                <a:sym typeface="Gill Sans" charset="0"/>
              </a:rPr>
              <a:t>roduct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backlog they can commit to 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completing</a:t>
            </a:r>
            <a:endParaRPr lang="et-EE" sz="2800" dirty="0" smtClean="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6604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Sprint 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Backlog</a:t>
            </a:r>
            <a:r>
              <a:rPr lang="et-EE" sz="28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’s </a:t>
            </a:r>
            <a:r>
              <a:rPr lang="et-EE" sz="2800" dirty="0" err="1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stories</a:t>
            </a:r>
            <a:r>
              <a:rPr lang="et-EE" sz="28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are </a:t>
            </a:r>
            <a:r>
              <a:rPr lang="et-EE" sz="2800" dirty="0" err="1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decomposed</a:t>
            </a:r>
            <a:r>
              <a:rPr lang="et-EE" sz="28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</a:t>
            </a:r>
            <a:r>
              <a:rPr lang="et-EE" sz="2800" dirty="0" err="1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to</a:t>
            </a:r>
            <a:r>
              <a:rPr lang="et-EE" sz="28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</a:t>
            </a:r>
            <a:r>
              <a:rPr lang="et-EE" sz="2800" dirty="0" err="1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Tasks</a:t>
            </a:r>
            <a:r>
              <a:rPr lang="et-EE" sz="28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</a:t>
            </a:r>
            <a:r>
              <a:rPr lang="et-EE" sz="2800" dirty="0" err="1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by</a:t>
            </a:r>
            <a:r>
              <a:rPr lang="et-EE" sz="28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</a:t>
            </a:r>
            <a:r>
              <a:rPr lang="et-EE" sz="2800" dirty="0" err="1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Team</a:t>
            </a:r>
            <a:r>
              <a:rPr lang="et-EE" sz="28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</a:t>
            </a:r>
            <a:endParaRPr lang="en-US" sz="2800" dirty="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6604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Is </a:t>
            </a:r>
            <a:r>
              <a:rPr lang="et-EE" sz="2800" dirty="0" err="1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owned</a:t>
            </a:r>
            <a:r>
              <a:rPr lang="et-EE" sz="28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</a:t>
            </a:r>
            <a:r>
              <a:rPr lang="et-EE" sz="2800" dirty="0" err="1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by</a:t>
            </a:r>
            <a:r>
              <a:rPr lang="et-EE" sz="28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 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Team</a:t>
            </a:r>
            <a:endParaRPr lang="en-US" sz="2800" dirty="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6604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Each Item has it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’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s own status</a:t>
            </a:r>
          </a:p>
          <a:p>
            <a:pPr marL="6604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Should be updated every day</a:t>
            </a:r>
            <a:endParaRPr lang="en-US" sz="11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Sprint Backlog</a:t>
            </a:r>
            <a:endParaRPr lang="en-US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1600200"/>
            <a:ext cx="9461500" cy="5080000"/>
          </a:xfrm>
        </p:spPr>
        <p:txBody>
          <a:bodyPr lIns="0" tIns="0" rIns="0" bIns="0"/>
          <a:lstStyle/>
          <a:p>
            <a:pPr marL="6604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No more then 300 tasks in the list</a:t>
            </a:r>
          </a:p>
          <a:p>
            <a:pPr marL="6604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If a task requires more than 16 hours, it should be broken down</a:t>
            </a:r>
          </a:p>
          <a:p>
            <a:pPr marL="6604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Team can add or subtract items from the list. Product Owner is not allowed to do it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Sprint Backlog</a:t>
            </a:r>
            <a:endParaRPr lang="en-US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1600200"/>
            <a:ext cx="9461500" cy="5080000"/>
          </a:xfrm>
        </p:spPr>
        <p:txBody>
          <a:bodyPr lIns="0" tIns="0" rIns="0" bIns="0"/>
          <a:lstStyle/>
          <a:p>
            <a:pPr marL="6604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Is a FORECAST!</a:t>
            </a:r>
          </a:p>
          <a:p>
            <a:pPr marL="6604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Is a good warning monitor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2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Managing the </a:t>
            </a:r>
            <a:r>
              <a:rPr lang="en-US" sz="52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</a:t>
            </a:r>
            <a:r>
              <a:rPr lang="en-US" sz="52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print </a:t>
            </a:r>
            <a:r>
              <a:rPr lang="en-US" sz="52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B</a:t>
            </a:r>
            <a:r>
              <a:rPr lang="en-US" sz="52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acklog</a:t>
            </a:r>
            <a:endParaRPr lang="en-US"/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1536700"/>
            <a:ext cx="9461500" cy="5270500"/>
          </a:xfrm>
        </p:spPr>
        <p:txBody>
          <a:bodyPr lIns="0" tIns="0" rIns="0" bIns="0"/>
          <a:lstStyle/>
          <a:p>
            <a:pPr marL="642938" indent="-388938" defTabSz="914400">
              <a:lnSpc>
                <a:spcPct val="90000"/>
              </a:lnSpc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800">
                <a:latin typeface="Gill Sans" charset="0"/>
                <a:ea typeface="Gill Sans" charset="0"/>
                <a:cs typeface="Gill Sans" charset="0"/>
                <a:sym typeface="Gill Sans" charset="0"/>
              </a:rPr>
              <a:t>Individuals sign up for work of their own choosing</a:t>
            </a:r>
          </a:p>
          <a:p>
            <a:pPr marL="882650" lvl="1" indent="-285750" defTabSz="914400">
              <a:lnSpc>
                <a:spcPct val="90000"/>
              </a:lnSpc>
              <a:spcBef>
                <a:spcPts val="1400"/>
              </a:spcBef>
              <a:buSzPct val="150000"/>
              <a:buFont typeface="Lucida Grande" charset="0"/>
              <a:buChar char="•"/>
            </a:pPr>
            <a:r>
              <a:rPr lang="en-US" sz="1800">
                <a:latin typeface="Gill Sans" charset="0"/>
                <a:ea typeface="Gill Sans" charset="0"/>
                <a:cs typeface="Gill Sans" charset="0"/>
                <a:sym typeface="Gill Sans" charset="0"/>
              </a:rPr>
              <a:t>Work is never assigned</a:t>
            </a:r>
            <a:endParaRPr lang="en-US" sz="28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642938" indent="-388938" defTabSz="914400">
              <a:lnSpc>
                <a:spcPct val="90000"/>
              </a:lnSpc>
              <a:spcBef>
                <a:spcPts val="14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800">
                <a:latin typeface="Gill Sans" charset="0"/>
                <a:ea typeface="Gill Sans" charset="0"/>
                <a:cs typeface="Gill Sans" charset="0"/>
                <a:sym typeface="Gill Sans" charset="0"/>
              </a:rPr>
              <a:t>Estimated work remaining is updated daily</a:t>
            </a:r>
          </a:p>
          <a:p>
            <a:pPr marL="642938" indent="-388938" defTabSz="914400">
              <a:lnSpc>
                <a:spcPct val="90000"/>
              </a:lnSpc>
              <a:spcBef>
                <a:spcPts val="14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800">
                <a:latin typeface="Gill Sans" charset="0"/>
                <a:ea typeface="Gill Sans" charset="0"/>
                <a:cs typeface="Gill Sans" charset="0"/>
                <a:sym typeface="Gill Sans" charset="0"/>
              </a:rPr>
              <a:t>Any team member can add, delete or change the sprint backlog</a:t>
            </a:r>
          </a:p>
          <a:p>
            <a:pPr marL="642938" indent="-388938" defTabSz="914400">
              <a:lnSpc>
                <a:spcPct val="90000"/>
              </a:lnSpc>
              <a:spcBef>
                <a:spcPts val="14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800">
                <a:latin typeface="Gill Sans" charset="0"/>
                <a:ea typeface="Gill Sans" charset="0"/>
                <a:cs typeface="Gill Sans" charset="0"/>
                <a:sym typeface="Gill Sans" charset="0"/>
              </a:rPr>
              <a:t>Work for the sprint emerges</a:t>
            </a:r>
          </a:p>
          <a:p>
            <a:pPr marL="642938" indent="-388938" defTabSz="914400">
              <a:lnSpc>
                <a:spcPct val="90000"/>
              </a:lnSpc>
              <a:spcBef>
                <a:spcPts val="14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800">
                <a:latin typeface="Gill Sans" charset="0"/>
                <a:ea typeface="Gill Sans" charset="0"/>
                <a:cs typeface="Gill Sans" charset="0"/>
                <a:sym typeface="Gill Sans" charset="0"/>
              </a:rPr>
              <a:t>If work is unclear, define a sprint backlog item with a larger amount of time and break it down later</a:t>
            </a:r>
          </a:p>
          <a:p>
            <a:pPr marL="642938" indent="-388938" defTabSz="914400">
              <a:lnSpc>
                <a:spcPct val="90000"/>
              </a:lnSpc>
              <a:spcBef>
                <a:spcPts val="14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2800">
                <a:latin typeface="Gill Sans" charset="0"/>
                <a:ea typeface="Gill Sans" charset="0"/>
                <a:cs typeface="Gill Sans" charset="0"/>
                <a:sym typeface="Gill Sans" charset="0"/>
              </a:rPr>
              <a:t>Update work remaining as more becomes known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/>
          <p:cNvSpPr>
            <a:spLocks noGrp="1" noChangeArrowheads="1"/>
          </p:cNvSpPr>
          <p:nvPr>
            <p:ph type="title"/>
          </p:nvPr>
        </p:nvSpPr>
        <p:spPr>
          <a:xfrm>
            <a:off x="903288" y="1289050"/>
            <a:ext cx="78486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Sprint Burndown Chart</a:t>
            </a:r>
            <a:endParaRPr lang="en-US"/>
          </a:p>
        </p:txBody>
      </p:sp>
      <p:pic>
        <p:nvPicPr>
          <p:cNvPr id="98306" name="Picture 2" descr="image9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25" y="2513013"/>
            <a:ext cx="6697663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5867400" y="304800"/>
            <a:ext cx="3932238" cy="1023938"/>
          </a:xfrm>
        </p:spPr>
        <p:txBody>
          <a:bodyPr lIns="50800" tIns="50800" rIns="50800" bIns="50800" anchor="t"/>
          <a:lstStyle/>
          <a:p>
            <a:pPr algn="r"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The Gurus</a:t>
            </a:r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76263" y="1720850"/>
            <a:ext cx="9144000" cy="5029200"/>
          </a:xfrm>
        </p:spPr>
        <p:txBody>
          <a:bodyPr lIns="50800" tIns="50800" rIns="50800" bIns="50800"/>
          <a:lstStyle/>
          <a:p>
            <a:pPr marL="254000" defTabSz="914400">
              <a:spcBef>
                <a:spcPts val="1800"/>
              </a:spcBef>
              <a:buFont typeface="Lucida Grande" charset="0"/>
              <a:buNone/>
            </a:pPr>
            <a:endParaRPr lang="en-US" sz="2200" b="1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254000" defTabSz="914400">
              <a:spcBef>
                <a:spcPts val="1800"/>
              </a:spcBef>
              <a:buFont typeface="Lucida Grande" charset="0"/>
              <a:buNone/>
            </a:pPr>
            <a:r>
              <a:rPr lang="en-US" sz="2200" b="1">
                <a:latin typeface="Gill Sans" charset="0"/>
                <a:ea typeface="Gill Sans" charset="0"/>
                <a:cs typeface="Gill Sans" charset="0"/>
                <a:sym typeface="Gill Sans" charset="0"/>
              </a:rPr>
              <a:t>Ken Schwaber</a:t>
            </a:r>
          </a:p>
          <a:p>
            <a:pPr marL="254000" defTabSz="914400">
              <a:spcBef>
                <a:spcPts val="1800"/>
              </a:spcBef>
              <a:buFont typeface="Lucida Grande" charset="0"/>
              <a:buNone/>
            </a:pPr>
            <a:endParaRPr lang="en-US" sz="2200" b="1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254000" defTabSz="914400">
              <a:spcBef>
                <a:spcPts val="1800"/>
              </a:spcBef>
              <a:buFont typeface="Lucida Grande" charset="0"/>
              <a:buNone/>
            </a:pPr>
            <a:r>
              <a:rPr lang="en-US" sz="2200" b="1">
                <a:latin typeface="Gill Sans" charset="0"/>
                <a:ea typeface="Gill Sans" charset="0"/>
                <a:cs typeface="Gill Sans" charset="0"/>
                <a:sym typeface="Gill Sans" charset="0"/>
              </a:rPr>
              <a:t>                Jeff Sutherland</a:t>
            </a:r>
          </a:p>
          <a:p>
            <a:pPr marL="254000" defTabSz="914400">
              <a:spcBef>
                <a:spcPts val="1800"/>
              </a:spcBef>
              <a:buFont typeface="Lucida Grande" charset="0"/>
              <a:buNone/>
            </a:pPr>
            <a:endParaRPr lang="en-US" sz="2200" b="1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254000" defTabSz="914400">
              <a:spcBef>
                <a:spcPts val="1800"/>
              </a:spcBef>
              <a:buFont typeface="Lucida Grande" charset="0"/>
              <a:buNone/>
            </a:pPr>
            <a:r>
              <a:rPr lang="en-US" sz="2200" b="1">
                <a:latin typeface="Gill Sans" charset="0"/>
                <a:ea typeface="Gill Sans" charset="0"/>
                <a:cs typeface="Gill Sans" charset="0"/>
                <a:sym typeface="Gill Sans" charset="0"/>
              </a:rPr>
              <a:t>                                  Mike Beedle</a:t>
            </a:r>
          </a:p>
          <a:p>
            <a:pPr marL="254000" defTabSz="914400">
              <a:spcBef>
                <a:spcPts val="1800"/>
              </a:spcBef>
              <a:buFont typeface="Lucida Grande" charset="0"/>
              <a:buNone/>
            </a:pPr>
            <a:endParaRPr lang="en-US" sz="2200" b="1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254000" defTabSz="914400">
              <a:spcBef>
                <a:spcPts val="1800"/>
              </a:spcBef>
              <a:buFont typeface="Lucida Grande" charset="0"/>
              <a:buNone/>
            </a:pPr>
            <a:r>
              <a:rPr lang="en-US" sz="2200" b="1">
                <a:latin typeface="Gill Sans" charset="0"/>
                <a:ea typeface="Gill Sans" charset="0"/>
                <a:cs typeface="Gill Sans" charset="0"/>
                <a:sym typeface="Gill Sans" charset="0"/>
              </a:rPr>
              <a:t>                                                         Mike Cohn</a:t>
            </a:r>
            <a:endParaRPr lang="en-US"/>
          </a:p>
        </p:txBody>
      </p:sp>
      <p:pic>
        <p:nvPicPr>
          <p:cNvPr id="23555" name="Picture 3" descr="image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075" y="2608263"/>
            <a:ext cx="1473200" cy="18415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6" name="Picture 4" descr="image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88" y="1408113"/>
            <a:ext cx="1470025" cy="1839912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7" name="Picture 5" descr="image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63" y="5087938"/>
            <a:ext cx="1473200" cy="18415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8" name="Picture 6" descr="image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38" y="3889375"/>
            <a:ext cx="1471612" cy="1838325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Sprint Burndown Chart</a:t>
            </a:r>
            <a:endParaRPr lang="en-US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1600200"/>
            <a:ext cx="9461500" cy="5080000"/>
          </a:xfrm>
        </p:spPr>
        <p:txBody>
          <a:bodyPr lIns="0" tIns="0" rIns="0" bIns="0"/>
          <a:lstStyle/>
          <a:p>
            <a:pPr marL="6604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Depicts the total Sprint Backlog hours remaining per day</a:t>
            </a:r>
          </a:p>
          <a:p>
            <a:pPr marL="6604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Shows the estimated amount of time to release </a:t>
            </a:r>
          </a:p>
          <a:p>
            <a:pPr marL="6604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Ideally should burn down to zero to the end of the Sprint</a:t>
            </a:r>
          </a:p>
          <a:p>
            <a:pPr marL="6604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Actually is not a straight line</a:t>
            </a:r>
          </a:p>
          <a:p>
            <a:pPr marL="660400" indent="-444500" defTabSz="914400"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Can bump UP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A </a:t>
            </a:r>
            <a:r>
              <a:rPr lang="en-US" sz="5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</a:t>
            </a:r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print </a:t>
            </a:r>
            <a:r>
              <a:rPr lang="en-US" sz="5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B</a:t>
            </a:r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acklog</a:t>
            </a:r>
            <a:endParaRPr lang="en-US"/>
          </a:p>
        </p:txBody>
      </p:sp>
      <p:grpSp>
        <p:nvGrpSpPr>
          <p:cNvPr id="100354" name="Group 2"/>
          <p:cNvGrpSpPr>
            <a:grpSpLocks/>
          </p:cNvGrpSpPr>
          <p:nvPr/>
        </p:nvGrpSpPr>
        <p:grpSpPr bwMode="auto">
          <a:xfrm>
            <a:off x="698500" y="1917700"/>
            <a:ext cx="3683000" cy="584200"/>
            <a:chOff x="0" y="0"/>
            <a:chExt cx="3683000" cy="584200"/>
          </a:xfrm>
        </p:grpSpPr>
        <p:sp>
          <p:nvSpPr>
            <p:cNvPr id="100355" name="AutoShape 3"/>
            <p:cNvSpPr>
              <a:spLocks/>
            </p:cNvSpPr>
            <p:nvPr/>
          </p:nvSpPr>
          <p:spPr bwMode="auto">
            <a:xfrm>
              <a:off x="0" y="0"/>
              <a:ext cx="3683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3C88DC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100356" name="AutoShape 4"/>
            <p:cNvSpPr>
              <a:spLocks/>
            </p:cNvSpPr>
            <p:nvPr/>
          </p:nvSpPr>
          <p:spPr bwMode="auto">
            <a:xfrm>
              <a:off x="0" y="76199"/>
              <a:ext cx="3683000" cy="4318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900">
                  <a:solidFill>
                    <a:srgbClr val="FFFFFF"/>
                  </a:solidFill>
                </a:rPr>
                <a:t>Tasks</a:t>
              </a:r>
              <a:endParaRPr lang="en-US"/>
            </a:p>
          </p:txBody>
        </p:sp>
      </p:grpSp>
      <p:grpSp>
        <p:nvGrpSpPr>
          <p:cNvPr id="100357" name="Group 5"/>
          <p:cNvGrpSpPr>
            <a:grpSpLocks/>
          </p:cNvGrpSpPr>
          <p:nvPr/>
        </p:nvGrpSpPr>
        <p:grpSpPr bwMode="auto">
          <a:xfrm>
            <a:off x="698500" y="2501900"/>
            <a:ext cx="3683000" cy="584200"/>
            <a:chOff x="0" y="0"/>
            <a:chExt cx="3683000" cy="584200"/>
          </a:xfrm>
        </p:grpSpPr>
        <p:sp>
          <p:nvSpPr>
            <p:cNvPr id="100358" name="AutoShape 6"/>
            <p:cNvSpPr>
              <a:spLocks/>
            </p:cNvSpPr>
            <p:nvPr/>
          </p:nvSpPr>
          <p:spPr bwMode="auto">
            <a:xfrm>
              <a:off x="0" y="0"/>
              <a:ext cx="3683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l"/>
              <a:endParaRPr lang="en-US"/>
            </a:p>
          </p:txBody>
        </p:sp>
        <p:sp>
          <p:nvSpPr>
            <p:cNvPr id="100359" name="AutoShape 7"/>
            <p:cNvSpPr>
              <a:spLocks/>
            </p:cNvSpPr>
            <p:nvPr/>
          </p:nvSpPr>
          <p:spPr bwMode="auto">
            <a:xfrm>
              <a:off x="0" y="50800"/>
              <a:ext cx="3683000" cy="482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63500" tIns="63500" rIns="63500" bIns="63500" anchor="ctr"/>
            <a:lstStyle/>
            <a:p>
              <a:pPr algn="l"/>
              <a:r>
                <a:rPr lang="en-US" sz="2400"/>
                <a:t>Code the user interface</a:t>
              </a:r>
              <a:endParaRPr lang="en-US"/>
            </a:p>
          </p:txBody>
        </p:sp>
      </p:grpSp>
      <p:grpSp>
        <p:nvGrpSpPr>
          <p:cNvPr id="100360" name="Group 8"/>
          <p:cNvGrpSpPr>
            <a:grpSpLocks/>
          </p:cNvGrpSpPr>
          <p:nvPr/>
        </p:nvGrpSpPr>
        <p:grpSpPr bwMode="auto">
          <a:xfrm>
            <a:off x="698500" y="3086100"/>
            <a:ext cx="3683000" cy="584200"/>
            <a:chOff x="0" y="0"/>
            <a:chExt cx="3683000" cy="584200"/>
          </a:xfrm>
        </p:grpSpPr>
        <p:sp>
          <p:nvSpPr>
            <p:cNvPr id="100361" name="AutoShape 9"/>
            <p:cNvSpPr>
              <a:spLocks/>
            </p:cNvSpPr>
            <p:nvPr/>
          </p:nvSpPr>
          <p:spPr bwMode="auto">
            <a:xfrm>
              <a:off x="0" y="0"/>
              <a:ext cx="3683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l"/>
              <a:endParaRPr lang="en-US"/>
            </a:p>
          </p:txBody>
        </p:sp>
        <p:sp>
          <p:nvSpPr>
            <p:cNvPr id="100362" name="AutoShape 10"/>
            <p:cNvSpPr>
              <a:spLocks/>
            </p:cNvSpPr>
            <p:nvPr/>
          </p:nvSpPr>
          <p:spPr bwMode="auto">
            <a:xfrm>
              <a:off x="0" y="50800"/>
              <a:ext cx="3683000" cy="482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63500" tIns="63500" rIns="63500" bIns="63500" anchor="ctr"/>
            <a:lstStyle/>
            <a:p>
              <a:pPr algn="l"/>
              <a:r>
                <a:rPr lang="en-US" sz="2400"/>
                <a:t>Code the middle tier</a:t>
              </a:r>
              <a:endParaRPr lang="en-US"/>
            </a:p>
          </p:txBody>
        </p:sp>
      </p:grpSp>
      <p:grpSp>
        <p:nvGrpSpPr>
          <p:cNvPr id="100363" name="Group 11"/>
          <p:cNvGrpSpPr>
            <a:grpSpLocks/>
          </p:cNvGrpSpPr>
          <p:nvPr/>
        </p:nvGrpSpPr>
        <p:grpSpPr bwMode="auto">
          <a:xfrm>
            <a:off x="698500" y="3670300"/>
            <a:ext cx="3683000" cy="584200"/>
            <a:chOff x="0" y="0"/>
            <a:chExt cx="3683000" cy="584200"/>
          </a:xfrm>
        </p:grpSpPr>
        <p:sp>
          <p:nvSpPr>
            <p:cNvPr id="100364" name="AutoShape 12"/>
            <p:cNvSpPr>
              <a:spLocks/>
            </p:cNvSpPr>
            <p:nvPr/>
          </p:nvSpPr>
          <p:spPr bwMode="auto">
            <a:xfrm>
              <a:off x="0" y="0"/>
              <a:ext cx="3683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l"/>
              <a:endParaRPr lang="en-US"/>
            </a:p>
          </p:txBody>
        </p:sp>
        <p:sp>
          <p:nvSpPr>
            <p:cNvPr id="100365" name="AutoShape 13"/>
            <p:cNvSpPr>
              <a:spLocks/>
            </p:cNvSpPr>
            <p:nvPr/>
          </p:nvSpPr>
          <p:spPr bwMode="auto">
            <a:xfrm>
              <a:off x="0" y="50800"/>
              <a:ext cx="3683000" cy="482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63500" tIns="63500" rIns="63500" bIns="63500" anchor="ctr"/>
            <a:lstStyle/>
            <a:p>
              <a:pPr algn="l"/>
              <a:r>
                <a:rPr lang="en-US" sz="2400"/>
                <a:t>Test the middle tier</a:t>
              </a:r>
              <a:endParaRPr lang="en-US"/>
            </a:p>
          </p:txBody>
        </p:sp>
      </p:grpSp>
      <p:grpSp>
        <p:nvGrpSpPr>
          <p:cNvPr id="100366" name="Group 14"/>
          <p:cNvGrpSpPr>
            <a:grpSpLocks/>
          </p:cNvGrpSpPr>
          <p:nvPr/>
        </p:nvGrpSpPr>
        <p:grpSpPr bwMode="auto">
          <a:xfrm>
            <a:off x="698500" y="4254500"/>
            <a:ext cx="3683000" cy="584200"/>
            <a:chOff x="0" y="0"/>
            <a:chExt cx="3683000" cy="584200"/>
          </a:xfrm>
        </p:grpSpPr>
        <p:sp>
          <p:nvSpPr>
            <p:cNvPr id="100367" name="AutoShape 15"/>
            <p:cNvSpPr>
              <a:spLocks/>
            </p:cNvSpPr>
            <p:nvPr/>
          </p:nvSpPr>
          <p:spPr bwMode="auto">
            <a:xfrm>
              <a:off x="0" y="0"/>
              <a:ext cx="3683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l"/>
              <a:endParaRPr lang="en-US"/>
            </a:p>
          </p:txBody>
        </p:sp>
        <p:sp>
          <p:nvSpPr>
            <p:cNvPr id="100368" name="AutoShape 16"/>
            <p:cNvSpPr>
              <a:spLocks/>
            </p:cNvSpPr>
            <p:nvPr/>
          </p:nvSpPr>
          <p:spPr bwMode="auto">
            <a:xfrm>
              <a:off x="0" y="50800"/>
              <a:ext cx="3683000" cy="482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63500" tIns="63500" rIns="63500" bIns="63500" anchor="ctr"/>
            <a:lstStyle/>
            <a:p>
              <a:pPr algn="l"/>
              <a:r>
                <a:rPr lang="en-US" sz="2400"/>
                <a:t>Write online help</a:t>
              </a:r>
              <a:endParaRPr lang="en-US"/>
            </a:p>
          </p:txBody>
        </p:sp>
      </p:grpSp>
      <p:grpSp>
        <p:nvGrpSpPr>
          <p:cNvPr id="100369" name="Group 17"/>
          <p:cNvGrpSpPr>
            <a:grpSpLocks/>
          </p:cNvGrpSpPr>
          <p:nvPr/>
        </p:nvGrpSpPr>
        <p:grpSpPr bwMode="auto">
          <a:xfrm>
            <a:off x="698500" y="4838700"/>
            <a:ext cx="3683000" cy="584200"/>
            <a:chOff x="0" y="0"/>
            <a:chExt cx="3683000" cy="584200"/>
          </a:xfrm>
        </p:grpSpPr>
        <p:sp>
          <p:nvSpPr>
            <p:cNvPr id="100370" name="AutoShape 18"/>
            <p:cNvSpPr>
              <a:spLocks/>
            </p:cNvSpPr>
            <p:nvPr/>
          </p:nvSpPr>
          <p:spPr bwMode="auto">
            <a:xfrm>
              <a:off x="0" y="0"/>
              <a:ext cx="3683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l"/>
              <a:endParaRPr lang="en-US"/>
            </a:p>
          </p:txBody>
        </p:sp>
        <p:sp>
          <p:nvSpPr>
            <p:cNvPr id="100371" name="AutoShape 19"/>
            <p:cNvSpPr>
              <a:spLocks/>
            </p:cNvSpPr>
            <p:nvPr/>
          </p:nvSpPr>
          <p:spPr bwMode="auto">
            <a:xfrm>
              <a:off x="0" y="50800"/>
              <a:ext cx="3683000" cy="482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63500" tIns="63500" rIns="63500" bIns="63500" anchor="ctr"/>
            <a:lstStyle/>
            <a:p>
              <a:pPr algn="l"/>
              <a:r>
                <a:rPr lang="en-US" sz="2400"/>
                <a:t>Write the foo class</a:t>
              </a:r>
              <a:endParaRPr lang="en-US"/>
            </a:p>
          </p:txBody>
        </p:sp>
      </p:grpSp>
      <p:grpSp>
        <p:nvGrpSpPr>
          <p:cNvPr id="100372" name="Group 20"/>
          <p:cNvGrpSpPr>
            <a:grpSpLocks/>
          </p:cNvGrpSpPr>
          <p:nvPr/>
        </p:nvGrpSpPr>
        <p:grpSpPr bwMode="auto">
          <a:xfrm>
            <a:off x="4381500" y="1917700"/>
            <a:ext cx="1016000" cy="584200"/>
            <a:chOff x="0" y="0"/>
            <a:chExt cx="1016000" cy="584200"/>
          </a:xfrm>
        </p:grpSpPr>
        <p:sp>
          <p:nvSpPr>
            <p:cNvPr id="100373" name="AutoShape 21"/>
            <p:cNvSpPr>
              <a:spLocks/>
            </p:cNvSpPr>
            <p:nvPr/>
          </p:nvSpPr>
          <p:spPr bwMode="auto">
            <a:xfrm>
              <a:off x="0" y="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3C88DC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100374" name="AutoShape 22"/>
            <p:cNvSpPr>
              <a:spLocks/>
            </p:cNvSpPr>
            <p:nvPr/>
          </p:nvSpPr>
          <p:spPr bwMode="auto">
            <a:xfrm>
              <a:off x="0" y="76199"/>
              <a:ext cx="1016000" cy="4318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900">
                  <a:solidFill>
                    <a:srgbClr val="FFFFFF"/>
                  </a:solidFill>
                </a:rPr>
                <a:t>Mon</a:t>
              </a:r>
              <a:endParaRPr lang="en-US"/>
            </a:p>
          </p:txBody>
        </p:sp>
      </p:grpSp>
      <p:grpSp>
        <p:nvGrpSpPr>
          <p:cNvPr id="100375" name="Group 23"/>
          <p:cNvGrpSpPr>
            <a:grpSpLocks/>
          </p:cNvGrpSpPr>
          <p:nvPr/>
        </p:nvGrpSpPr>
        <p:grpSpPr bwMode="auto">
          <a:xfrm>
            <a:off x="4381500" y="2501900"/>
            <a:ext cx="1016000" cy="2921000"/>
            <a:chOff x="0" y="0"/>
            <a:chExt cx="1016000" cy="2921000"/>
          </a:xfrm>
        </p:grpSpPr>
        <p:grpSp>
          <p:nvGrpSpPr>
            <p:cNvPr id="100376" name="Group 24"/>
            <p:cNvGrpSpPr>
              <a:grpSpLocks/>
            </p:cNvGrpSpPr>
            <p:nvPr/>
          </p:nvGrpSpPr>
          <p:grpSpPr bwMode="auto">
            <a:xfrm>
              <a:off x="0" y="0"/>
              <a:ext cx="1016000" cy="584200"/>
              <a:chOff x="0" y="0"/>
              <a:chExt cx="1016000" cy="584200"/>
            </a:xfrm>
          </p:grpSpPr>
          <p:sp>
            <p:nvSpPr>
              <p:cNvPr id="100377" name="AutoShape 25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0378" name="AutoShape 26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8</a:t>
                </a:r>
                <a:endParaRPr lang="en-US"/>
              </a:p>
            </p:txBody>
          </p:sp>
        </p:grpSp>
        <p:grpSp>
          <p:nvGrpSpPr>
            <p:cNvPr id="100379" name="Group 27"/>
            <p:cNvGrpSpPr>
              <a:grpSpLocks/>
            </p:cNvGrpSpPr>
            <p:nvPr/>
          </p:nvGrpSpPr>
          <p:grpSpPr bwMode="auto">
            <a:xfrm>
              <a:off x="0" y="584200"/>
              <a:ext cx="1016000" cy="584200"/>
              <a:chOff x="0" y="0"/>
              <a:chExt cx="1016000" cy="584200"/>
            </a:xfrm>
          </p:grpSpPr>
          <p:sp>
            <p:nvSpPr>
              <p:cNvPr id="100380" name="AutoShape 28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0381" name="AutoShape 29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16</a:t>
                </a:r>
                <a:endParaRPr lang="en-US"/>
              </a:p>
            </p:txBody>
          </p:sp>
        </p:grpSp>
        <p:grpSp>
          <p:nvGrpSpPr>
            <p:cNvPr id="100382" name="Group 30"/>
            <p:cNvGrpSpPr>
              <a:grpSpLocks/>
            </p:cNvGrpSpPr>
            <p:nvPr/>
          </p:nvGrpSpPr>
          <p:grpSpPr bwMode="auto">
            <a:xfrm>
              <a:off x="0" y="1168400"/>
              <a:ext cx="1016000" cy="584200"/>
              <a:chOff x="0" y="0"/>
              <a:chExt cx="1016000" cy="584200"/>
            </a:xfrm>
          </p:grpSpPr>
          <p:sp>
            <p:nvSpPr>
              <p:cNvPr id="100383" name="AutoShape 31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0384" name="AutoShape 32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8</a:t>
                </a:r>
                <a:endParaRPr lang="en-US"/>
              </a:p>
            </p:txBody>
          </p:sp>
        </p:grpSp>
        <p:grpSp>
          <p:nvGrpSpPr>
            <p:cNvPr id="100385" name="Group 33"/>
            <p:cNvGrpSpPr>
              <a:grpSpLocks/>
            </p:cNvGrpSpPr>
            <p:nvPr/>
          </p:nvGrpSpPr>
          <p:grpSpPr bwMode="auto">
            <a:xfrm>
              <a:off x="0" y="1752600"/>
              <a:ext cx="1016000" cy="584200"/>
              <a:chOff x="0" y="0"/>
              <a:chExt cx="1016000" cy="584200"/>
            </a:xfrm>
          </p:grpSpPr>
          <p:sp>
            <p:nvSpPr>
              <p:cNvPr id="100386" name="AutoShape 34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0387" name="AutoShape 35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12</a:t>
                </a:r>
                <a:endParaRPr lang="en-US"/>
              </a:p>
            </p:txBody>
          </p:sp>
        </p:grpSp>
        <p:grpSp>
          <p:nvGrpSpPr>
            <p:cNvPr id="100388" name="Group 36"/>
            <p:cNvGrpSpPr>
              <a:grpSpLocks/>
            </p:cNvGrpSpPr>
            <p:nvPr/>
          </p:nvGrpSpPr>
          <p:grpSpPr bwMode="auto">
            <a:xfrm>
              <a:off x="0" y="2336800"/>
              <a:ext cx="1016000" cy="584200"/>
              <a:chOff x="0" y="0"/>
              <a:chExt cx="1016000" cy="584200"/>
            </a:xfrm>
          </p:grpSpPr>
          <p:sp>
            <p:nvSpPr>
              <p:cNvPr id="100389" name="AutoShape 37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0390" name="AutoShape 38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8</a:t>
                </a:r>
                <a:endParaRPr lang="en-US"/>
              </a:p>
            </p:txBody>
          </p:sp>
        </p:grpSp>
      </p:grpSp>
      <p:grpSp>
        <p:nvGrpSpPr>
          <p:cNvPr id="100391" name="Group 39"/>
          <p:cNvGrpSpPr>
            <a:grpSpLocks/>
          </p:cNvGrpSpPr>
          <p:nvPr/>
        </p:nvGrpSpPr>
        <p:grpSpPr bwMode="auto">
          <a:xfrm>
            <a:off x="5397500" y="1917700"/>
            <a:ext cx="1016000" cy="584200"/>
            <a:chOff x="0" y="0"/>
            <a:chExt cx="1016000" cy="584200"/>
          </a:xfrm>
        </p:grpSpPr>
        <p:sp>
          <p:nvSpPr>
            <p:cNvPr id="100392" name="AutoShape 40"/>
            <p:cNvSpPr>
              <a:spLocks/>
            </p:cNvSpPr>
            <p:nvPr/>
          </p:nvSpPr>
          <p:spPr bwMode="auto">
            <a:xfrm>
              <a:off x="0" y="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3C88DC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100393" name="AutoShape 41"/>
            <p:cNvSpPr>
              <a:spLocks/>
            </p:cNvSpPr>
            <p:nvPr/>
          </p:nvSpPr>
          <p:spPr bwMode="auto">
            <a:xfrm>
              <a:off x="0" y="76199"/>
              <a:ext cx="1016000" cy="4318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900">
                  <a:solidFill>
                    <a:srgbClr val="FFFFFF"/>
                  </a:solidFill>
                </a:rPr>
                <a:t>Tues</a:t>
              </a:r>
              <a:endParaRPr lang="en-US"/>
            </a:p>
          </p:txBody>
        </p:sp>
      </p:grpSp>
      <p:grpSp>
        <p:nvGrpSpPr>
          <p:cNvPr id="100394" name="Group 42"/>
          <p:cNvGrpSpPr>
            <a:grpSpLocks/>
          </p:cNvGrpSpPr>
          <p:nvPr/>
        </p:nvGrpSpPr>
        <p:grpSpPr bwMode="auto">
          <a:xfrm>
            <a:off x="5397500" y="2501900"/>
            <a:ext cx="1016000" cy="2921000"/>
            <a:chOff x="0" y="0"/>
            <a:chExt cx="1016000" cy="2921000"/>
          </a:xfrm>
        </p:grpSpPr>
        <p:grpSp>
          <p:nvGrpSpPr>
            <p:cNvPr id="100395" name="Group 43"/>
            <p:cNvGrpSpPr>
              <a:grpSpLocks/>
            </p:cNvGrpSpPr>
            <p:nvPr/>
          </p:nvGrpSpPr>
          <p:grpSpPr bwMode="auto">
            <a:xfrm>
              <a:off x="0" y="0"/>
              <a:ext cx="1016000" cy="584200"/>
              <a:chOff x="0" y="0"/>
              <a:chExt cx="1016000" cy="584200"/>
            </a:xfrm>
          </p:grpSpPr>
          <p:sp>
            <p:nvSpPr>
              <p:cNvPr id="100396" name="AutoShape 44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0397" name="AutoShape 45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4</a:t>
                </a:r>
                <a:endParaRPr lang="en-US"/>
              </a:p>
            </p:txBody>
          </p:sp>
        </p:grpSp>
        <p:grpSp>
          <p:nvGrpSpPr>
            <p:cNvPr id="100398" name="Group 46"/>
            <p:cNvGrpSpPr>
              <a:grpSpLocks/>
            </p:cNvGrpSpPr>
            <p:nvPr/>
          </p:nvGrpSpPr>
          <p:grpSpPr bwMode="auto">
            <a:xfrm>
              <a:off x="0" y="584200"/>
              <a:ext cx="1016000" cy="584200"/>
              <a:chOff x="0" y="0"/>
              <a:chExt cx="1016000" cy="584200"/>
            </a:xfrm>
          </p:grpSpPr>
          <p:sp>
            <p:nvSpPr>
              <p:cNvPr id="100399" name="AutoShape 47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0400" name="AutoShape 48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12</a:t>
                </a:r>
                <a:endParaRPr lang="en-US"/>
              </a:p>
            </p:txBody>
          </p:sp>
        </p:grpSp>
        <p:grpSp>
          <p:nvGrpSpPr>
            <p:cNvPr id="100401" name="Group 49"/>
            <p:cNvGrpSpPr>
              <a:grpSpLocks/>
            </p:cNvGrpSpPr>
            <p:nvPr/>
          </p:nvGrpSpPr>
          <p:grpSpPr bwMode="auto">
            <a:xfrm>
              <a:off x="0" y="1168400"/>
              <a:ext cx="1016000" cy="584200"/>
              <a:chOff x="0" y="0"/>
              <a:chExt cx="1016000" cy="584200"/>
            </a:xfrm>
          </p:grpSpPr>
          <p:sp>
            <p:nvSpPr>
              <p:cNvPr id="100402" name="AutoShape 50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0403" name="AutoShape 51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16</a:t>
                </a:r>
                <a:endParaRPr lang="en-US"/>
              </a:p>
            </p:txBody>
          </p:sp>
        </p:grpSp>
        <p:sp>
          <p:nvSpPr>
            <p:cNvPr id="100404" name="AutoShape 52"/>
            <p:cNvSpPr>
              <a:spLocks/>
            </p:cNvSpPr>
            <p:nvPr/>
          </p:nvSpPr>
          <p:spPr bwMode="auto">
            <a:xfrm>
              <a:off x="0" y="175260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00405" name="Group 53"/>
            <p:cNvGrpSpPr>
              <a:grpSpLocks/>
            </p:cNvGrpSpPr>
            <p:nvPr/>
          </p:nvGrpSpPr>
          <p:grpSpPr bwMode="auto">
            <a:xfrm>
              <a:off x="0" y="2336800"/>
              <a:ext cx="1016000" cy="584200"/>
              <a:chOff x="0" y="0"/>
              <a:chExt cx="1016000" cy="584200"/>
            </a:xfrm>
          </p:grpSpPr>
          <p:sp>
            <p:nvSpPr>
              <p:cNvPr id="100406" name="AutoShape 54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0407" name="AutoShape 55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8</a:t>
                </a:r>
                <a:endParaRPr lang="en-US"/>
              </a:p>
            </p:txBody>
          </p:sp>
        </p:grpSp>
      </p:grpSp>
      <p:grpSp>
        <p:nvGrpSpPr>
          <p:cNvPr id="100408" name="Group 56"/>
          <p:cNvGrpSpPr>
            <a:grpSpLocks/>
          </p:cNvGrpSpPr>
          <p:nvPr/>
        </p:nvGrpSpPr>
        <p:grpSpPr bwMode="auto">
          <a:xfrm>
            <a:off x="6413500" y="1917700"/>
            <a:ext cx="1016000" cy="584200"/>
            <a:chOff x="0" y="0"/>
            <a:chExt cx="1016000" cy="584200"/>
          </a:xfrm>
        </p:grpSpPr>
        <p:sp>
          <p:nvSpPr>
            <p:cNvPr id="100409" name="AutoShape 57"/>
            <p:cNvSpPr>
              <a:spLocks/>
            </p:cNvSpPr>
            <p:nvPr/>
          </p:nvSpPr>
          <p:spPr bwMode="auto">
            <a:xfrm>
              <a:off x="0" y="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3C88DC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100410" name="AutoShape 58"/>
            <p:cNvSpPr>
              <a:spLocks/>
            </p:cNvSpPr>
            <p:nvPr/>
          </p:nvSpPr>
          <p:spPr bwMode="auto">
            <a:xfrm>
              <a:off x="0" y="76199"/>
              <a:ext cx="1016000" cy="4318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900">
                  <a:solidFill>
                    <a:srgbClr val="FFFFFF"/>
                  </a:solidFill>
                </a:rPr>
                <a:t>Wed</a:t>
              </a:r>
              <a:endParaRPr lang="en-US"/>
            </a:p>
          </p:txBody>
        </p:sp>
      </p:grpSp>
      <p:grpSp>
        <p:nvGrpSpPr>
          <p:cNvPr id="100411" name="Group 59"/>
          <p:cNvGrpSpPr>
            <a:grpSpLocks/>
          </p:cNvGrpSpPr>
          <p:nvPr/>
        </p:nvGrpSpPr>
        <p:grpSpPr bwMode="auto">
          <a:xfrm>
            <a:off x="7429500" y="1917700"/>
            <a:ext cx="1016000" cy="584200"/>
            <a:chOff x="0" y="0"/>
            <a:chExt cx="1016000" cy="584200"/>
          </a:xfrm>
        </p:grpSpPr>
        <p:sp>
          <p:nvSpPr>
            <p:cNvPr id="100412" name="AutoShape 60"/>
            <p:cNvSpPr>
              <a:spLocks/>
            </p:cNvSpPr>
            <p:nvPr/>
          </p:nvSpPr>
          <p:spPr bwMode="auto">
            <a:xfrm>
              <a:off x="0" y="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3C88DC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100413" name="AutoShape 61"/>
            <p:cNvSpPr>
              <a:spLocks/>
            </p:cNvSpPr>
            <p:nvPr/>
          </p:nvSpPr>
          <p:spPr bwMode="auto">
            <a:xfrm>
              <a:off x="0" y="76199"/>
              <a:ext cx="1016000" cy="4318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900">
                  <a:solidFill>
                    <a:srgbClr val="FFFFFF"/>
                  </a:solidFill>
                </a:rPr>
                <a:t>Thur</a:t>
              </a:r>
              <a:endParaRPr lang="en-US"/>
            </a:p>
          </p:txBody>
        </p:sp>
      </p:grpSp>
      <p:grpSp>
        <p:nvGrpSpPr>
          <p:cNvPr id="100414" name="Group 62"/>
          <p:cNvGrpSpPr>
            <a:grpSpLocks/>
          </p:cNvGrpSpPr>
          <p:nvPr/>
        </p:nvGrpSpPr>
        <p:grpSpPr bwMode="auto">
          <a:xfrm>
            <a:off x="7429500" y="2501900"/>
            <a:ext cx="1016000" cy="3505200"/>
            <a:chOff x="0" y="0"/>
            <a:chExt cx="1016000" cy="3505200"/>
          </a:xfrm>
        </p:grpSpPr>
        <p:sp>
          <p:nvSpPr>
            <p:cNvPr id="100415" name="AutoShape 63"/>
            <p:cNvSpPr>
              <a:spLocks/>
            </p:cNvSpPr>
            <p:nvPr/>
          </p:nvSpPr>
          <p:spPr bwMode="auto">
            <a:xfrm>
              <a:off x="0" y="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00416" name="Group 64"/>
            <p:cNvGrpSpPr>
              <a:grpSpLocks/>
            </p:cNvGrpSpPr>
            <p:nvPr/>
          </p:nvGrpSpPr>
          <p:grpSpPr bwMode="auto">
            <a:xfrm>
              <a:off x="0" y="584200"/>
              <a:ext cx="1016000" cy="584200"/>
              <a:chOff x="0" y="0"/>
              <a:chExt cx="1016000" cy="584200"/>
            </a:xfrm>
          </p:grpSpPr>
          <p:sp>
            <p:nvSpPr>
              <p:cNvPr id="100417" name="AutoShape 65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0418" name="AutoShape 66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4</a:t>
                </a:r>
                <a:endParaRPr lang="en-US"/>
              </a:p>
            </p:txBody>
          </p:sp>
        </p:grpSp>
        <p:grpSp>
          <p:nvGrpSpPr>
            <p:cNvPr id="100419" name="Group 67"/>
            <p:cNvGrpSpPr>
              <a:grpSpLocks/>
            </p:cNvGrpSpPr>
            <p:nvPr/>
          </p:nvGrpSpPr>
          <p:grpSpPr bwMode="auto">
            <a:xfrm>
              <a:off x="0" y="1168400"/>
              <a:ext cx="1016000" cy="584200"/>
              <a:chOff x="0" y="0"/>
              <a:chExt cx="1016000" cy="584200"/>
            </a:xfrm>
          </p:grpSpPr>
          <p:sp>
            <p:nvSpPr>
              <p:cNvPr id="100420" name="AutoShape 68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0421" name="AutoShape 69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11</a:t>
                </a:r>
                <a:endParaRPr lang="en-US"/>
              </a:p>
            </p:txBody>
          </p:sp>
        </p:grpSp>
        <p:sp>
          <p:nvSpPr>
            <p:cNvPr id="100422" name="AutoShape 70"/>
            <p:cNvSpPr>
              <a:spLocks/>
            </p:cNvSpPr>
            <p:nvPr/>
          </p:nvSpPr>
          <p:spPr bwMode="auto">
            <a:xfrm>
              <a:off x="0" y="175260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00423" name="Group 71"/>
            <p:cNvGrpSpPr>
              <a:grpSpLocks/>
            </p:cNvGrpSpPr>
            <p:nvPr/>
          </p:nvGrpSpPr>
          <p:grpSpPr bwMode="auto">
            <a:xfrm>
              <a:off x="0" y="2336800"/>
              <a:ext cx="1016000" cy="584200"/>
              <a:chOff x="0" y="0"/>
              <a:chExt cx="1016000" cy="584200"/>
            </a:xfrm>
          </p:grpSpPr>
          <p:sp>
            <p:nvSpPr>
              <p:cNvPr id="100424" name="AutoShape 72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0425" name="AutoShape 73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8</a:t>
                </a:r>
                <a:endParaRPr lang="en-US"/>
              </a:p>
            </p:txBody>
          </p:sp>
        </p:grpSp>
        <p:grpSp>
          <p:nvGrpSpPr>
            <p:cNvPr id="100426" name="Group 74"/>
            <p:cNvGrpSpPr>
              <a:grpSpLocks/>
            </p:cNvGrpSpPr>
            <p:nvPr/>
          </p:nvGrpSpPr>
          <p:grpSpPr bwMode="auto">
            <a:xfrm>
              <a:off x="0" y="2921000"/>
              <a:ext cx="1016000" cy="584200"/>
              <a:chOff x="0" y="0"/>
              <a:chExt cx="1016000" cy="584200"/>
            </a:xfrm>
          </p:grpSpPr>
          <p:sp>
            <p:nvSpPr>
              <p:cNvPr id="100427" name="AutoShape 75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0428" name="AutoShape 76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4</a:t>
                </a:r>
                <a:endParaRPr lang="en-US"/>
              </a:p>
            </p:txBody>
          </p:sp>
        </p:grpSp>
      </p:grpSp>
      <p:grpSp>
        <p:nvGrpSpPr>
          <p:cNvPr id="100429" name="Group 77"/>
          <p:cNvGrpSpPr>
            <a:grpSpLocks/>
          </p:cNvGrpSpPr>
          <p:nvPr/>
        </p:nvGrpSpPr>
        <p:grpSpPr bwMode="auto">
          <a:xfrm>
            <a:off x="8445500" y="1917700"/>
            <a:ext cx="1016000" cy="584200"/>
            <a:chOff x="0" y="0"/>
            <a:chExt cx="1016000" cy="584200"/>
          </a:xfrm>
        </p:grpSpPr>
        <p:sp>
          <p:nvSpPr>
            <p:cNvPr id="100430" name="AutoShape 78"/>
            <p:cNvSpPr>
              <a:spLocks/>
            </p:cNvSpPr>
            <p:nvPr/>
          </p:nvSpPr>
          <p:spPr bwMode="auto">
            <a:xfrm>
              <a:off x="0" y="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3C88DC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100431" name="AutoShape 79"/>
            <p:cNvSpPr>
              <a:spLocks/>
            </p:cNvSpPr>
            <p:nvPr/>
          </p:nvSpPr>
          <p:spPr bwMode="auto">
            <a:xfrm>
              <a:off x="0" y="76199"/>
              <a:ext cx="1016000" cy="4318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900">
                  <a:solidFill>
                    <a:srgbClr val="FFFFFF"/>
                  </a:solidFill>
                </a:rPr>
                <a:t>Fri</a:t>
              </a:r>
              <a:endParaRPr lang="en-US"/>
            </a:p>
          </p:txBody>
        </p:sp>
      </p:grpSp>
      <p:grpSp>
        <p:nvGrpSpPr>
          <p:cNvPr id="100432" name="Group 80"/>
          <p:cNvGrpSpPr>
            <a:grpSpLocks/>
          </p:cNvGrpSpPr>
          <p:nvPr/>
        </p:nvGrpSpPr>
        <p:grpSpPr bwMode="auto">
          <a:xfrm>
            <a:off x="8445500" y="2501900"/>
            <a:ext cx="1016000" cy="3505200"/>
            <a:chOff x="0" y="0"/>
            <a:chExt cx="1016000" cy="3505200"/>
          </a:xfrm>
        </p:grpSpPr>
        <p:sp>
          <p:nvSpPr>
            <p:cNvPr id="100433" name="AutoShape 81"/>
            <p:cNvSpPr>
              <a:spLocks/>
            </p:cNvSpPr>
            <p:nvPr/>
          </p:nvSpPr>
          <p:spPr bwMode="auto">
            <a:xfrm>
              <a:off x="0" y="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0434" name="AutoShape 82"/>
            <p:cNvSpPr>
              <a:spLocks/>
            </p:cNvSpPr>
            <p:nvPr/>
          </p:nvSpPr>
          <p:spPr bwMode="auto">
            <a:xfrm>
              <a:off x="0" y="58420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00435" name="Group 83"/>
            <p:cNvGrpSpPr>
              <a:grpSpLocks/>
            </p:cNvGrpSpPr>
            <p:nvPr/>
          </p:nvGrpSpPr>
          <p:grpSpPr bwMode="auto">
            <a:xfrm>
              <a:off x="0" y="1168400"/>
              <a:ext cx="1016000" cy="584200"/>
              <a:chOff x="0" y="0"/>
              <a:chExt cx="1016000" cy="584200"/>
            </a:xfrm>
          </p:grpSpPr>
          <p:sp>
            <p:nvSpPr>
              <p:cNvPr id="100436" name="AutoShape 84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0437" name="AutoShape 85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8</a:t>
                </a:r>
                <a:endParaRPr lang="en-US"/>
              </a:p>
            </p:txBody>
          </p:sp>
        </p:grpSp>
        <p:sp>
          <p:nvSpPr>
            <p:cNvPr id="100438" name="AutoShape 86"/>
            <p:cNvSpPr>
              <a:spLocks/>
            </p:cNvSpPr>
            <p:nvPr/>
          </p:nvSpPr>
          <p:spPr bwMode="auto">
            <a:xfrm>
              <a:off x="0" y="175260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00439" name="Group 87"/>
            <p:cNvGrpSpPr>
              <a:grpSpLocks/>
            </p:cNvGrpSpPr>
            <p:nvPr/>
          </p:nvGrpSpPr>
          <p:grpSpPr bwMode="auto">
            <a:xfrm>
              <a:off x="0" y="2336800"/>
              <a:ext cx="1016000" cy="584200"/>
              <a:chOff x="0" y="0"/>
              <a:chExt cx="1016000" cy="584200"/>
            </a:xfrm>
          </p:grpSpPr>
          <p:sp>
            <p:nvSpPr>
              <p:cNvPr id="100440" name="AutoShape 88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0441" name="AutoShape 89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8</a:t>
                </a:r>
                <a:endParaRPr lang="en-US"/>
              </a:p>
            </p:txBody>
          </p:sp>
        </p:grpSp>
        <p:sp>
          <p:nvSpPr>
            <p:cNvPr id="100442" name="AutoShape 90"/>
            <p:cNvSpPr>
              <a:spLocks/>
            </p:cNvSpPr>
            <p:nvPr/>
          </p:nvSpPr>
          <p:spPr bwMode="auto">
            <a:xfrm>
              <a:off x="0" y="292100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00443" name="Group 91"/>
          <p:cNvGrpSpPr>
            <a:grpSpLocks/>
          </p:cNvGrpSpPr>
          <p:nvPr/>
        </p:nvGrpSpPr>
        <p:grpSpPr bwMode="auto">
          <a:xfrm>
            <a:off x="698500" y="2501900"/>
            <a:ext cx="6731000" cy="3505200"/>
            <a:chOff x="0" y="0"/>
            <a:chExt cx="6731000" cy="3505200"/>
          </a:xfrm>
        </p:grpSpPr>
        <p:grpSp>
          <p:nvGrpSpPr>
            <p:cNvPr id="100444" name="Group 92"/>
            <p:cNvGrpSpPr>
              <a:grpSpLocks/>
            </p:cNvGrpSpPr>
            <p:nvPr/>
          </p:nvGrpSpPr>
          <p:grpSpPr bwMode="auto">
            <a:xfrm>
              <a:off x="0" y="2921000"/>
              <a:ext cx="3683000" cy="584200"/>
              <a:chOff x="0" y="0"/>
              <a:chExt cx="3683000" cy="584200"/>
            </a:xfrm>
          </p:grpSpPr>
          <p:sp>
            <p:nvSpPr>
              <p:cNvPr id="100445" name="AutoShape 93"/>
              <p:cNvSpPr>
                <a:spLocks/>
              </p:cNvSpPr>
              <p:nvPr/>
            </p:nvSpPr>
            <p:spPr bwMode="auto">
              <a:xfrm>
                <a:off x="0" y="0"/>
                <a:ext cx="3683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l"/>
                <a:endParaRPr lang="en-US"/>
              </a:p>
            </p:txBody>
          </p:sp>
          <p:sp>
            <p:nvSpPr>
              <p:cNvPr id="100446" name="AutoShape 94"/>
              <p:cNvSpPr>
                <a:spLocks/>
              </p:cNvSpPr>
              <p:nvPr/>
            </p:nvSpPr>
            <p:spPr bwMode="auto">
              <a:xfrm>
                <a:off x="0" y="50800"/>
                <a:ext cx="3683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l"/>
                <a:r>
                  <a:rPr lang="en-US" sz="2400"/>
                  <a:t>Add error logging</a:t>
                </a:r>
                <a:endParaRPr lang="en-US"/>
              </a:p>
            </p:txBody>
          </p:sp>
        </p:grpSp>
        <p:sp>
          <p:nvSpPr>
            <p:cNvPr id="100447" name="AutoShape 95"/>
            <p:cNvSpPr>
              <a:spLocks/>
            </p:cNvSpPr>
            <p:nvPr/>
          </p:nvSpPr>
          <p:spPr bwMode="auto">
            <a:xfrm>
              <a:off x="3683000" y="292100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0448" name="AutoShape 96"/>
            <p:cNvSpPr>
              <a:spLocks/>
            </p:cNvSpPr>
            <p:nvPr/>
          </p:nvSpPr>
          <p:spPr bwMode="auto">
            <a:xfrm>
              <a:off x="4699000" y="292100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00449" name="Group 97"/>
            <p:cNvGrpSpPr>
              <a:grpSpLocks/>
            </p:cNvGrpSpPr>
            <p:nvPr/>
          </p:nvGrpSpPr>
          <p:grpSpPr bwMode="auto">
            <a:xfrm>
              <a:off x="5715000" y="0"/>
              <a:ext cx="1016000" cy="584200"/>
              <a:chOff x="0" y="0"/>
              <a:chExt cx="1016000" cy="584200"/>
            </a:xfrm>
          </p:grpSpPr>
          <p:sp>
            <p:nvSpPr>
              <p:cNvPr id="100450" name="AutoShape 98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0451" name="AutoShape 99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8</a:t>
                </a:r>
                <a:endParaRPr lang="en-US"/>
              </a:p>
            </p:txBody>
          </p:sp>
        </p:grpSp>
        <p:grpSp>
          <p:nvGrpSpPr>
            <p:cNvPr id="100452" name="Group 100"/>
            <p:cNvGrpSpPr>
              <a:grpSpLocks/>
            </p:cNvGrpSpPr>
            <p:nvPr/>
          </p:nvGrpSpPr>
          <p:grpSpPr bwMode="auto">
            <a:xfrm>
              <a:off x="5715000" y="584200"/>
              <a:ext cx="1016000" cy="584200"/>
              <a:chOff x="0" y="0"/>
              <a:chExt cx="1016000" cy="584200"/>
            </a:xfrm>
          </p:grpSpPr>
          <p:sp>
            <p:nvSpPr>
              <p:cNvPr id="100453" name="AutoShape 101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0454" name="AutoShape 102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10</a:t>
                </a:r>
                <a:endParaRPr lang="en-US"/>
              </a:p>
            </p:txBody>
          </p:sp>
        </p:grpSp>
        <p:grpSp>
          <p:nvGrpSpPr>
            <p:cNvPr id="100455" name="Group 103"/>
            <p:cNvGrpSpPr>
              <a:grpSpLocks/>
            </p:cNvGrpSpPr>
            <p:nvPr/>
          </p:nvGrpSpPr>
          <p:grpSpPr bwMode="auto">
            <a:xfrm>
              <a:off x="5715000" y="1168400"/>
              <a:ext cx="1016000" cy="584200"/>
              <a:chOff x="0" y="0"/>
              <a:chExt cx="1016000" cy="584200"/>
            </a:xfrm>
          </p:grpSpPr>
          <p:sp>
            <p:nvSpPr>
              <p:cNvPr id="100456" name="AutoShape 104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0457" name="AutoShape 105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16</a:t>
                </a:r>
                <a:endParaRPr lang="en-US"/>
              </a:p>
            </p:txBody>
          </p:sp>
        </p:grpSp>
        <p:sp>
          <p:nvSpPr>
            <p:cNvPr id="100458" name="AutoShape 106"/>
            <p:cNvSpPr>
              <a:spLocks/>
            </p:cNvSpPr>
            <p:nvPr/>
          </p:nvSpPr>
          <p:spPr bwMode="auto">
            <a:xfrm>
              <a:off x="5715000" y="175260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00459" name="Group 107"/>
            <p:cNvGrpSpPr>
              <a:grpSpLocks/>
            </p:cNvGrpSpPr>
            <p:nvPr/>
          </p:nvGrpSpPr>
          <p:grpSpPr bwMode="auto">
            <a:xfrm>
              <a:off x="5715000" y="2336800"/>
              <a:ext cx="1016000" cy="584200"/>
              <a:chOff x="0" y="0"/>
              <a:chExt cx="1016000" cy="584200"/>
            </a:xfrm>
          </p:grpSpPr>
          <p:sp>
            <p:nvSpPr>
              <p:cNvPr id="100460" name="AutoShape 108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0461" name="AutoShape 109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8</a:t>
                </a:r>
                <a:endParaRPr lang="en-US"/>
              </a:p>
            </p:txBody>
          </p:sp>
        </p:grpSp>
        <p:grpSp>
          <p:nvGrpSpPr>
            <p:cNvPr id="100462" name="Group 110"/>
            <p:cNvGrpSpPr>
              <a:grpSpLocks/>
            </p:cNvGrpSpPr>
            <p:nvPr/>
          </p:nvGrpSpPr>
          <p:grpSpPr bwMode="auto">
            <a:xfrm>
              <a:off x="5715000" y="2921000"/>
              <a:ext cx="1016000" cy="584200"/>
              <a:chOff x="0" y="0"/>
              <a:chExt cx="1016000" cy="584200"/>
            </a:xfrm>
          </p:grpSpPr>
          <p:sp>
            <p:nvSpPr>
              <p:cNvPr id="100463" name="AutoShape 111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0464" name="AutoShape 112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8</a:t>
                </a:r>
                <a:endParaRPr lang="en-US"/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AutoShape 1" descr="image98.png"/>
          <p:cNvSpPr>
            <a:spLocks/>
          </p:cNvSpPr>
          <p:nvPr/>
        </p:nvSpPr>
        <p:spPr bwMode="auto">
          <a:xfrm>
            <a:off x="1498600" y="3213100"/>
            <a:ext cx="7632700" cy="4038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 w="9525" cap="flat" cmpd="sng">
            <a:solidFill>
              <a:srgbClr val="8E8E8E"/>
            </a:solidFill>
            <a:prstDash val="solid"/>
            <a:miter lim="0"/>
            <a:headEnd/>
            <a:tailEnd/>
          </a:ln>
          <a:effectLst>
            <a:outerShdw blurRad="76200" dist="50800" dir="21480060" algn="ctr" rotWithShape="0">
              <a:srgbClr val="000000">
                <a:alpha val="39998"/>
              </a:srgb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78" name="AutoShape 2"/>
          <p:cNvSpPr>
            <a:spLocks/>
          </p:cNvSpPr>
          <p:nvPr/>
        </p:nvSpPr>
        <p:spPr bwMode="auto">
          <a:xfrm rot="16200000">
            <a:off x="457200" y="4908550"/>
            <a:ext cx="2844800" cy="33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-US" sz="2300"/>
              <a:t>Hours</a:t>
            </a:r>
            <a:endParaRPr lang="en-US"/>
          </a:p>
        </p:txBody>
      </p:sp>
      <p:sp>
        <p:nvSpPr>
          <p:cNvPr id="101379" name="Line 3"/>
          <p:cNvSpPr>
            <a:spLocks noChangeShapeType="1"/>
          </p:cNvSpPr>
          <p:nvPr/>
        </p:nvSpPr>
        <p:spPr bwMode="auto">
          <a:xfrm>
            <a:off x="2565400" y="5867400"/>
            <a:ext cx="5994400" cy="0"/>
          </a:xfrm>
          <a:prstGeom prst="line">
            <a:avLst/>
          </a:prstGeom>
          <a:noFill/>
          <a:ln w="25400" cap="flat" cmpd="sng">
            <a:solidFill>
              <a:srgbClr val="577AB1">
                <a:alpha val="50194"/>
              </a:srgb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01380" name="Line 4"/>
          <p:cNvSpPr>
            <a:spLocks noChangeShapeType="1"/>
          </p:cNvSpPr>
          <p:nvPr/>
        </p:nvSpPr>
        <p:spPr bwMode="auto">
          <a:xfrm>
            <a:off x="2565400" y="4229100"/>
            <a:ext cx="5994400" cy="0"/>
          </a:xfrm>
          <a:prstGeom prst="line">
            <a:avLst/>
          </a:prstGeom>
          <a:noFill/>
          <a:ln w="25400" cap="flat" cmpd="sng">
            <a:solidFill>
              <a:srgbClr val="577AB1">
                <a:alpha val="50194"/>
              </a:srgb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01381" name="Line 5"/>
          <p:cNvSpPr>
            <a:spLocks noChangeShapeType="1"/>
          </p:cNvSpPr>
          <p:nvPr/>
        </p:nvSpPr>
        <p:spPr bwMode="auto">
          <a:xfrm>
            <a:off x="2565400" y="4775200"/>
            <a:ext cx="5994400" cy="0"/>
          </a:xfrm>
          <a:prstGeom prst="line">
            <a:avLst/>
          </a:prstGeom>
          <a:noFill/>
          <a:ln w="25400" cap="flat" cmpd="sng">
            <a:solidFill>
              <a:srgbClr val="577AB1">
                <a:alpha val="50194"/>
              </a:srgb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01382" name="Line 6"/>
          <p:cNvSpPr>
            <a:spLocks noChangeShapeType="1"/>
          </p:cNvSpPr>
          <p:nvPr/>
        </p:nvSpPr>
        <p:spPr bwMode="auto">
          <a:xfrm>
            <a:off x="2565400" y="5321300"/>
            <a:ext cx="5994400" cy="0"/>
          </a:xfrm>
          <a:prstGeom prst="line">
            <a:avLst/>
          </a:prstGeom>
          <a:noFill/>
          <a:ln w="25400" cap="flat" cmpd="sng">
            <a:solidFill>
              <a:srgbClr val="577AB1">
                <a:alpha val="50194"/>
              </a:srgb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01383" name="Line 7"/>
          <p:cNvSpPr>
            <a:spLocks noChangeShapeType="1"/>
          </p:cNvSpPr>
          <p:nvPr/>
        </p:nvSpPr>
        <p:spPr bwMode="auto">
          <a:xfrm>
            <a:off x="2565400" y="6413500"/>
            <a:ext cx="5994400" cy="0"/>
          </a:xfrm>
          <a:prstGeom prst="line">
            <a:avLst/>
          </a:prstGeom>
          <a:noFill/>
          <a:ln w="25400" cap="flat" cmpd="sng">
            <a:solidFill>
              <a:srgbClr val="577AB1">
                <a:alpha val="50194"/>
              </a:srgb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01384" name="AutoShape 8"/>
          <p:cNvSpPr>
            <a:spLocks/>
          </p:cNvSpPr>
          <p:nvPr/>
        </p:nvSpPr>
        <p:spPr bwMode="auto">
          <a:xfrm>
            <a:off x="1968500" y="4057650"/>
            <a:ext cx="546100" cy="33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/>
            <a:r>
              <a:rPr lang="en-US" sz="2300"/>
              <a:t>40</a:t>
            </a:r>
            <a:endParaRPr lang="en-US"/>
          </a:p>
        </p:txBody>
      </p:sp>
      <p:sp>
        <p:nvSpPr>
          <p:cNvPr id="101385" name="AutoShape 9"/>
          <p:cNvSpPr>
            <a:spLocks/>
          </p:cNvSpPr>
          <p:nvPr/>
        </p:nvSpPr>
        <p:spPr bwMode="auto">
          <a:xfrm>
            <a:off x="1968500" y="4603750"/>
            <a:ext cx="546100" cy="33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/>
            <a:r>
              <a:rPr lang="en-US" sz="2300"/>
              <a:t>30</a:t>
            </a:r>
            <a:endParaRPr lang="en-US"/>
          </a:p>
        </p:txBody>
      </p:sp>
      <p:sp>
        <p:nvSpPr>
          <p:cNvPr id="101386" name="AutoShape 10"/>
          <p:cNvSpPr>
            <a:spLocks/>
          </p:cNvSpPr>
          <p:nvPr/>
        </p:nvSpPr>
        <p:spPr bwMode="auto">
          <a:xfrm>
            <a:off x="1968500" y="5149850"/>
            <a:ext cx="546100" cy="33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/>
            <a:r>
              <a:rPr lang="en-US" sz="2300"/>
              <a:t>20</a:t>
            </a:r>
            <a:endParaRPr lang="en-US"/>
          </a:p>
        </p:txBody>
      </p:sp>
      <p:sp>
        <p:nvSpPr>
          <p:cNvPr id="101387" name="AutoShape 11"/>
          <p:cNvSpPr>
            <a:spLocks/>
          </p:cNvSpPr>
          <p:nvPr/>
        </p:nvSpPr>
        <p:spPr bwMode="auto">
          <a:xfrm>
            <a:off x="1968500" y="5695950"/>
            <a:ext cx="546100" cy="33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/>
            <a:r>
              <a:rPr lang="en-US" sz="2300"/>
              <a:t>10</a:t>
            </a:r>
            <a:endParaRPr lang="en-US"/>
          </a:p>
        </p:txBody>
      </p:sp>
      <p:sp>
        <p:nvSpPr>
          <p:cNvPr id="101388" name="AutoShape 12"/>
          <p:cNvSpPr>
            <a:spLocks/>
          </p:cNvSpPr>
          <p:nvPr/>
        </p:nvSpPr>
        <p:spPr bwMode="auto">
          <a:xfrm>
            <a:off x="1968500" y="6216650"/>
            <a:ext cx="546100" cy="33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/>
            <a:r>
              <a:rPr lang="en-US" sz="2300"/>
              <a:t>0</a:t>
            </a:r>
            <a:endParaRPr lang="en-US"/>
          </a:p>
        </p:txBody>
      </p:sp>
      <p:sp>
        <p:nvSpPr>
          <p:cNvPr id="101389" name="AutoShape 13"/>
          <p:cNvSpPr>
            <a:spLocks/>
          </p:cNvSpPr>
          <p:nvPr/>
        </p:nvSpPr>
        <p:spPr bwMode="auto">
          <a:xfrm>
            <a:off x="2679700" y="6394450"/>
            <a:ext cx="660400" cy="33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-US" sz="2300"/>
              <a:t>Mon</a:t>
            </a:r>
            <a:endParaRPr lang="en-US"/>
          </a:p>
        </p:txBody>
      </p:sp>
      <p:sp>
        <p:nvSpPr>
          <p:cNvPr id="101390" name="AutoShape 14"/>
          <p:cNvSpPr>
            <a:spLocks/>
          </p:cNvSpPr>
          <p:nvPr/>
        </p:nvSpPr>
        <p:spPr bwMode="auto">
          <a:xfrm>
            <a:off x="3886200" y="6394450"/>
            <a:ext cx="660400" cy="33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-US" sz="2300"/>
              <a:t>Tue</a:t>
            </a:r>
            <a:endParaRPr lang="en-US"/>
          </a:p>
        </p:txBody>
      </p:sp>
      <p:sp>
        <p:nvSpPr>
          <p:cNvPr id="101391" name="AutoShape 15"/>
          <p:cNvSpPr>
            <a:spLocks/>
          </p:cNvSpPr>
          <p:nvPr/>
        </p:nvSpPr>
        <p:spPr bwMode="auto">
          <a:xfrm>
            <a:off x="5092700" y="6394450"/>
            <a:ext cx="660400" cy="33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-US" sz="2300"/>
              <a:t>Wed</a:t>
            </a:r>
            <a:endParaRPr lang="en-US"/>
          </a:p>
        </p:txBody>
      </p:sp>
      <p:sp>
        <p:nvSpPr>
          <p:cNvPr id="101392" name="AutoShape 16"/>
          <p:cNvSpPr>
            <a:spLocks/>
          </p:cNvSpPr>
          <p:nvPr/>
        </p:nvSpPr>
        <p:spPr bwMode="auto">
          <a:xfrm>
            <a:off x="6299200" y="6394450"/>
            <a:ext cx="660400" cy="33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-US" sz="2300"/>
              <a:t>Thu</a:t>
            </a:r>
            <a:endParaRPr lang="en-US"/>
          </a:p>
        </p:txBody>
      </p:sp>
      <p:sp>
        <p:nvSpPr>
          <p:cNvPr id="101393" name="AutoShape 17"/>
          <p:cNvSpPr>
            <a:spLocks/>
          </p:cNvSpPr>
          <p:nvPr/>
        </p:nvSpPr>
        <p:spPr bwMode="auto">
          <a:xfrm>
            <a:off x="7505700" y="6394450"/>
            <a:ext cx="660400" cy="33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-US" sz="2300"/>
              <a:t>Fri</a:t>
            </a:r>
            <a:endParaRPr lang="en-US"/>
          </a:p>
        </p:txBody>
      </p:sp>
      <p:grpSp>
        <p:nvGrpSpPr>
          <p:cNvPr id="101394" name="Group 18"/>
          <p:cNvGrpSpPr>
            <a:grpSpLocks/>
          </p:cNvGrpSpPr>
          <p:nvPr/>
        </p:nvGrpSpPr>
        <p:grpSpPr bwMode="auto">
          <a:xfrm>
            <a:off x="698500" y="228600"/>
            <a:ext cx="3683000" cy="495300"/>
            <a:chOff x="0" y="0"/>
            <a:chExt cx="3683000" cy="495300"/>
          </a:xfrm>
        </p:grpSpPr>
        <p:sp>
          <p:nvSpPr>
            <p:cNvPr id="101395" name="AutoShape 19"/>
            <p:cNvSpPr>
              <a:spLocks/>
            </p:cNvSpPr>
            <p:nvPr/>
          </p:nvSpPr>
          <p:spPr bwMode="auto">
            <a:xfrm>
              <a:off x="0" y="0"/>
              <a:ext cx="3683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3C88DC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101396" name="AutoShape 20"/>
            <p:cNvSpPr>
              <a:spLocks/>
            </p:cNvSpPr>
            <p:nvPr/>
          </p:nvSpPr>
          <p:spPr bwMode="auto">
            <a:xfrm>
              <a:off x="0" y="50799"/>
              <a:ext cx="3683000" cy="3937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700">
                  <a:solidFill>
                    <a:srgbClr val="FFFFFF"/>
                  </a:solidFill>
                </a:rPr>
                <a:t>Tasks</a:t>
              </a:r>
              <a:endParaRPr lang="en-US"/>
            </a:p>
          </p:txBody>
        </p:sp>
      </p:grpSp>
      <p:grpSp>
        <p:nvGrpSpPr>
          <p:cNvPr id="101397" name="Group 21"/>
          <p:cNvGrpSpPr>
            <a:grpSpLocks/>
          </p:cNvGrpSpPr>
          <p:nvPr/>
        </p:nvGrpSpPr>
        <p:grpSpPr bwMode="auto">
          <a:xfrm>
            <a:off x="698500" y="723900"/>
            <a:ext cx="3683000" cy="495300"/>
            <a:chOff x="0" y="0"/>
            <a:chExt cx="3683000" cy="495300"/>
          </a:xfrm>
        </p:grpSpPr>
        <p:sp>
          <p:nvSpPr>
            <p:cNvPr id="101398" name="AutoShape 22"/>
            <p:cNvSpPr>
              <a:spLocks/>
            </p:cNvSpPr>
            <p:nvPr/>
          </p:nvSpPr>
          <p:spPr bwMode="auto">
            <a:xfrm>
              <a:off x="0" y="0"/>
              <a:ext cx="3683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l"/>
              <a:endParaRPr lang="en-US"/>
            </a:p>
          </p:txBody>
        </p:sp>
        <p:sp>
          <p:nvSpPr>
            <p:cNvPr id="101399" name="AutoShape 23"/>
            <p:cNvSpPr>
              <a:spLocks/>
            </p:cNvSpPr>
            <p:nvPr/>
          </p:nvSpPr>
          <p:spPr bwMode="auto">
            <a:xfrm>
              <a:off x="0" y="25399"/>
              <a:ext cx="3683000" cy="4445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63500" tIns="63500" rIns="63500" bIns="63500" anchor="ctr"/>
            <a:lstStyle/>
            <a:p>
              <a:pPr algn="l"/>
              <a:r>
                <a:rPr lang="en-US" sz="2200"/>
                <a:t>Code the user interface</a:t>
              </a:r>
              <a:endParaRPr lang="en-US"/>
            </a:p>
          </p:txBody>
        </p:sp>
      </p:grpSp>
      <p:grpSp>
        <p:nvGrpSpPr>
          <p:cNvPr id="101400" name="Group 24"/>
          <p:cNvGrpSpPr>
            <a:grpSpLocks/>
          </p:cNvGrpSpPr>
          <p:nvPr/>
        </p:nvGrpSpPr>
        <p:grpSpPr bwMode="auto">
          <a:xfrm>
            <a:off x="698500" y="1219200"/>
            <a:ext cx="3683000" cy="495300"/>
            <a:chOff x="0" y="0"/>
            <a:chExt cx="3683000" cy="495300"/>
          </a:xfrm>
        </p:grpSpPr>
        <p:sp>
          <p:nvSpPr>
            <p:cNvPr id="101401" name="AutoShape 25"/>
            <p:cNvSpPr>
              <a:spLocks/>
            </p:cNvSpPr>
            <p:nvPr/>
          </p:nvSpPr>
          <p:spPr bwMode="auto">
            <a:xfrm>
              <a:off x="0" y="0"/>
              <a:ext cx="3683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l"/>
              <a:endParaRPr lang="en-US"/>
            </a:p>
          </p:txBody>
        </p:sp>
        <p:sp>
          <p:nvSpPr>
            <p:cNvPr id="101402" name="AutoShape 26"/>
            <p:cNvSpPr>
              <a:spLocks/>
            </p:cNvSpPr>
            <p:nvPr/>
          </p:nvSpPr>
          <p:spPr bwMode="auto">
            <a:xfrm>
              <a:off x="0" y="25399"/>
              <a:ext cx="3683000" cy="4445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63500" tIns="63500" rIns="63500" bIns="63500" anchor="ctr"/>
            <a:lstStyle/>
            <a:p>
              <a:pPr algn="l"/>
              <a:r>
                <a:rPr lang="en-US" sz="2200"/>
                <a:t>Code the middle tier</a:t>
              </a:r>
              <a:endParaRPr lang="en-US"/>
            </a:p>
          </p:txBody>
        </p:sp>
      </p:grpSp>
      <p:grpSp>
        <p:nvGrpSpPr>
          <p:cNvPr id="101403" name="Group 27"/>
          <p:cNvGrpSpPr>
            <a:grpSpLocks/>
          </p:cNvGrpSpPr>
          <p:nvPr/>
        </p:nvGrpSpPr>
        <p:grpSpPr bwMode="auto">
          <a:xfrm>
            <a:off x="698500" y="1714500"/>
            <a:ext cx="3683000" cy="495300"/>
            <a:chOff x="0" y="0"/>
            <a:chExt cx="3683000" cy="495300"/>
          </a:xfrm>
        </p:grpSpPr>
        <p:sp>
          <p:nvSpPr>
            <p:cNvPr id="101404" name="AutoShape 28"/>
            <p:cNvSpPr>
              <a:spLocks/>
            </p:cNvSpPr>
            <p:nvPr/>
          </p:nvSpPr>
          <p:spPr bwMode="auto">
            <a:xfrm>
              <a:off x="0" y="0"/>
              <a:ext cx="3683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l"/>
              <a:endParaRPr lang="en-US"/>
            </a:p>
          </p:txBody>
        </p:sp>
        <p:sp>
          <p:nvSpPr>
            <p:cNvPr id="101405" name="AutoShape 29"/>
            <p:cNvSpPr>
              <a:spLocks/>
            </p:cNvSpPr>
            <p:nvPr/>
          </p:nvSpPr>
          <p:spPr bwMode="auto">
            <a:xfrm>
              <a:off x="0" y="25399"/>
              <a:ext cx="3683000" cy="4445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63500" tIns="63500" rIns="63500" bIns="63500" anchor="ctr"/>
            <a:lstStyle/>
            <a:p>
              <a:pPr algn="l"/>
              <a:r>
                <a:rPr lang="en-US" sz="2200"/>
                <a:t>Test the middle tier</a:t>
              </a:r>
              <a:endParaRPr lang="en-US"/>
            </a:p>
          </p:txBody>
        </p:sp>
      </p:grpSp>
      <p:grpSp>
        <p:nvGrpSpPr>
          <p:cNvPr id="101406" name="Group 30"/>
          <p:cNvGrpSpPr>
            <a:grpSpLocks/>
          </p:cNvGrpSpPr>
          <p:nvPr/>
        </p:nvGrpSpPr>
        <p:grpSpPr bwMode="auto">
          <a:xfrm>
            <a:off x="698500" y="2209800"/>
            <a:ext cx="3683000" cy="495300"/>
            <a:chOff x="0" y="0"/>
            <a:chExt cx="3683000" cy="495300"/>
          </a:xfrm>
        </p:grpSpPr>
        <p:sp>
          <p:nvSpPr>
            <p:cNvPr id="101407" name="AutoShape 31"/>
            <p:cNvSpPr>
              <a:spLocks/>
            </p:cNvSpPr>
            <p:nvPr/>
          </p:nvSpPr>
          <p:spPr bwMode="auto">
            <a:xfrm>
              <a:off x="0" y="0"/>
              <a:ext cx="3683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l"/>
              <a:endParaRPr lang="en-US"/>
            </a:p>
          </p:txBody>
        </p:sp>
        <p:sp>
          <p:nvSpPr>
            <p:cNvPr id="101408" name="AutoShape 32"/>
            <p:cNvSpPr>
              <a:spLocks/>
            </p:cNvSpPr>
            <p:nvPr/>
          </p:nvSpPr>
          <p:spPr bwMode="auto">
            <a:xfrm>
              <a:off x="0" y="25399"/>
              <a:ext cx="3683000" cy="4445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63500" tIns="63500" rIns="63500" bIns="63500" anchor="ctr"/>
            <a:lstStyle/>
            <a:p>
              <a:pPr algn="l"/>
              <a:r>
                <a:rPr lang="en-US" sz="2200"/>
                <a:t>Write online help</a:t>
              </a:r>
              <a:endParaRPr lang="en-US"/>
            </a:p>
          </p:txBody>
        </p:sp>
      </p:grpSp>
      <p:grpSp>
        <p:nvGrpSpPr>
          <p:cNvPr id="101409" name="Group 33"/>
          <p:cNvGrpSpPr>
            <a:grpSpLocks/>
          </p:cNvGrpSpPr>
          <p:nvPr/>
        </p:nvGrpSpPr>
        <p:grpSpPr bwMode="auto">
          <a:xfrm>
            <a:off x="4381500" y="228600"/>
            <a:ext cx="1016000" cy="495300"/>
            <a:chOff x="0" y="0"/>
            <a:chExt cx="1016000" cy="495300"/>
          </a:xfrm>
        </p:grpSpPr>
        <p:sp>
          <p:nvSpPr>
            <p:cNvPr id="101410" name="AutoShape 34"/>
            <p:cNvSpPr>
              <a:spLocks/>
            </p:cNvSpPr>
            <p:nvPr/>
          </p:nvSpPr>
          <p:spPr bwMode="auto">
            <a:xfrm>
              <a:off x="0" y="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3C88DC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101411" name="AutoShape 35"/>
            <p:cNvSpPr>
              <a:spLocks/>
            </p:cNvSpPr>
            <p:nvPr/>
          </p:nvSpPr>
          <p:spPr bwMode="auto">
            <a:xfrm>
              <a:off x="0" y="50799"/>
              <a:ext cx="1016000" cy="3937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700">
                  <a:solidFill>
                    <a:srgbClr val="FFFFFF"/>
                  </a:solidFill>
                </a:rPr>
                <a:t>Mon</a:t>
              </a:r>
              <a:endParaRPr lang="en-US"/>
            </a:p>
          </p:txBody>
        </p:sp>
      </p:grpSp>
      <p:grpSp>
        <p:nvGrpSpPr>
          <p:cNvPr id="101412" name="Group 36"/>
          <p:cNvGrpSpPr>
            <a:grpSpLocks/>
          </p:cNvGrpSpPr>
          <p:nvPr/>
        </p:nvGrpSpPr>
        <p:grpSpPr bwMode="auto">
          <a:xfrm>
            <a:off x="4381500" y="723900"/>
            <a:ext cx="1016000" cy="495300"/>
            <a:chOff x="0" y="0"/>
            <a:chExt cx="1016000" cy="495300"/>
          </a:xfrm>
        </p:grpSpPr>
        <p:sp>
          <p:nvSpPr>
            <p:cNvPr id="101413" name="AutoShape 37"/>
            <p:cNvSpPr>
              <a:spLocks/>
            </p:cNvSpPr>
            <p:nvPr/>
          </p:nvSpPr>
          <p:spPr bwMode="auto">
            <a:xfrm>
              <a:off x="0" y="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r"/>
              <a:endParaRPr lang="en-US"/>
            </a:p>
          </p:txBody>
        </p:sp>
        <p:sp>
          <p:nvSpPr>
            <p:cNvPr id="101414" name="AutoShape 38"/>
            <p:cNvSpPr>
              <a:spLocks/>
            </p:cNvSpPr>
            <p:nvPr/>
          </p:nvSpPr>
          <p:spPr bwMode="auto">
            <a:xfrm>
              <a:off x="0" y="25399"/>
              <a:ext cx="1016000" cy="4445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63500" tIns="63500" rIns="63500" bIns="63500" anchor="ctr"/>
            <a:lstStyle/>
            <a:p>
              <a:pPr algn="r"/>
              <a:r>
                <a:rPr lang="en-US" sz="2200"/>
                <a:t>8</a:t>
              </a:r>
              <a:endParaRPr lang="en-US"/>
            </a:p>
          </p:txBody>
        </p:sp>
      </p:grpSp>
      <p:grpSp>
        <p:nvGrpSpPr>
          <p:cNvPr id="101415" name="Group 39"/>
          <p:cNvGrpSpPr>
            <a:grpSpLocks/>
          </p:cNvGrpSpPr>
          <p:nvPr/>
        </p:nvGrpSpPr>
        <p:grpSpPr bwMode="auto">
          <a:xfrm>
            <a:off x="4381500" y="1219200"/>
            <a:ext cx="1016000" cy="495300"/>
            <a:chOff x="0" y="0"/>
            <a:chExt cx="1016000" cy="495300"/>
          </a:xfrm>
        </p:grpSpPr>
        <p:sp>
          <p:nvSpPr>
            <p:cNvPr id="101416" name="AutoShape 40"/>
            <p:cNvSpPr>
              <a:spLocks/>
            </p:cNvSpPr>
            <p:nvPr/>
          </p:nvSpPr>
          <p:spPr bwMode="auto">
            <a:xfrm>
              <a:off x="0" y="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r"/>
              <a:endParaRPr lang="en-US"/>
            </a:p>
          </p:txBody>
        </p:sp>
        <p:sp>
          <p:nvSpPr>
            <p:cNvPr id="101417" name="AutoShape 41"/>
            <p:cNvSpPr>
              <a:spLocks/>
            </p:cNvSpPr>
            <p:nvPr/>
          </p:nvSpPr>
          <p:spPr bwMode="auto">
            <a:xfrm>
              <a:off x="0" y="25399"/>
              <a:ext cx="1016000" cy="4445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63500" tIns="63500" rIns="63500" bIns="63500" anchor="ctr"/>
            <a:lstStyle/>
            <a:p>
              <a:pPr algn="r"/>
              <a:r>
                <a:rPr lang="en-US" sz="2200"/>
                <a:t>16</a:t>
              </a:r>
              <a:endParaRPr lang="en-US"/>
            </a:p>
          </p:txBody>
        </p:sp>
      </p:grpSp>
      <p:grpSp>
        <p:nvGrpSpPr>
          <p:cNvPr id="101418" name="Group 42"/>
          <p:cNvGrpSpPr>
            <a:grpSpLocks/>
          </p:cNvGrpSpPr>
          <p:nvPr/>
        </p:nvGrpSpPr>
        <p:grpSpPr bwMode="auto">
          <a:xfrm>
            <a:off x="4381500" y="1714500"/>
            <a:ext cx="1016000" cy="495300"/>
            <a:chOff x="0" y="0"/>
            <a:chExt cx="1016000" cy="495300"/>
          </a:xfrm>
        </p:grpSpPr>
        <p:sp>
          <p:nvSpPr>
            <p:cNvPr id="101419" name="AutoShape 43"/>
            <p:cNvSpPr>
              <a:spLocks/>
            </p:cNvSpPr>
            <p:nvPr/>
          </p:nvSpPr>
          <p:spPr bwMode="auto">
            <a:xfrm>
              <a:off x="0" y="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r"/>
              <a:endParaRPr lang="en-US"/>
            </a:p>
          </p:txBody>
        </p:sp>
        <p:sp>
          <p:nvSpPr>
            <p:cNvPr id="101420" name="AutoShape 44"/>
            <p:cNvSpPr>
              <a:spLocks/>
            </p:cNvSpPr>
            <p:nvPr/>
          </p:nvSpPr>
          <p:spPr bwMode="auto">
            <a:xfrm>
              <a:off x="0" y="25399"/>
              <a:ext cx="1016000" cy="4445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63500" tIns="63500" rIns="63500" bIns="63500" anchor="ctr"/>
            <a:lstStyle/>
            <a:p>
              <a:pPr algn="r"/>
              <a:r>
                <a:rPr lang="en-US" sz="2200"/>
                <a:t>8</a:t>
              </a:r>
              <a:endParaRPr lang="en-US"/>
            </a:p>
          </p:txBody>
        </p:sp>
      </p:grpSp>
      <p:grpSp>
        <p:nvGrpSpPr>
          <p:cNvPr id="101421" name="Group 45"/>
          <p:cNvGrpSpPr>
            <a:grpSpLocks/>
          </p:cNvGrpSpPr>
          <p:nvPr/>
        </p:nvGrpSpPr>
        <p:grpSpPr bwMode="auto">
          <a:xfrm>
            <a:off x="4381500" y="2209800"/>
            <a:ext cx="1016000" cy="495300"/>
            <a:chOff x="0" y="0"/>
            <a:chExt cx="1016000" cy="495300"/>
          </a:xfrm>
        </p:grpSpPr>
        <p:sp>
          <p:nvSpPr>
            <p:cNvPr id="101422" name="AutoShape 46"/>
            <p:cNvSpPr>
              <a:spLocks/>
            </p:cNvSpPr>
            <p:nvPr/>
          </p:nvSpPr>
          <p:spPr bwMode="auto">
            <a:xfrm>
              <a:off x="0" y="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r"/>
              <a:endParaRPr lang="en-US"/>
            </a:p>
          </p:txBody>
        </p:sp>
        <p:sp>
          <p:nvSpPr>
            <p:cNvPr id="101423" name="AutoShape 47"/>
            <p:cNvSpPr>
              <a:spLocks/>
            </p:cNvSpPr>
            <p:nvPr/>
          </p:nvSpPr>
          <p:spPr bwMode="auto">
            <a:xfrm>
              <a:off x="0" y="25399"/>
              <a:ext cx="1016000" cy="4445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63500" tIns="63500" rIns="63500" bIns="63500" anchor="ctr"/>
            <a:lstStyle/>
            <a:p>
              <a:pPr algn="r"/>
              <a:r>
                <a:rPr lang="en-US" sz="2200"/>
                <a:t>12</a:t>
              </a:r>
              <a:endParaRPr lang="en-US"/>
            </a:p>
          </p:txBody>
        </p:sp>
      </p:grpSp>
      <p:grpSp>
        <p:nvGrpSpPr>
          <p:cNvPr id="101424" name="Group 48"/>
          <p:cNvGrpSpPr>
            <a:grpSpLocks/>
          </p:cNvGrpSpPr>
          <p:nvPr/>
        </p:nvGrpSpPr>
        <p:grpSpPr bwMode="auto">
          <a:xfrm>
            <a:off x="5397500" y="228600"/>
            <a:ext cx="1016000" cy="495300"/>
            <a:chOff x="0" y="0"/>
            <a:chExt cx="1016000" cy="495300"/>
          </a:xfrm>
        </p:grpSpPr>
        <p:sp>
          <p:nvSpPr>
            <p:cNvPr id="101425" name="AutoShape 49"/>
            <p:cNvSpPr>
              <a:spLocks/>
            </p:cNvSpPr>
            <p:nvPr/>
          </p:nvSpPr>
          <p:spPr bwMode="auto">
            <a:xfrm>
              <a:off x="0" y="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3C88DC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101426" name="AutoShape 50"/>
            <p:cNvSpPr>
              <a:spLocks/>
            </p:cNvSpPr>
            <p:nvPr/>
          </p:nvSpPr>
          <p:spPr bwMode="auto">
            <a:xfrm>
              <a:off x="0" y="50799"/>
              <a:ext cx="1016000" cy="3937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700">
                  <a:solidFill>
                    <a:srgbClr val="FFFFFF"/>
                  </a:solidFill>
                </a:rPr>
                <a:t>Tues</a:t>
              </a:r>
              <a:endParaRPr lang="en-US"/>
            </a:p>
          </p:txBody>
        </p:sp>
      </p:grpSp>
      <p:grpSp>
        <p:nvGrpSpPr>
          <p:cNvPr id="101427" name="Group 51"/>
          <p:cNvGrpSpPr>
            <a:grpSpLocks/>
          </p:cNvGrpSpPr>
          <p:nvPr/>
        </p:nvGrpSpPr>
        <p:grpSpPr bwMode="auto">
          <a:xfrm>
            <a:off x="6413500" y="228600"/>
            <a:ext cx="1016000" cy="495300"/>
            <a:chOff x="0" y="0"/>
            <a:chExt cx="1016000" cy="495300"/>
          </a:xfrm>
        </p:grpSpPr>
        <p:sp>
          <p:nvSpPr>
            <p:cNvPr id="101428" name="AutoShape 52"/>
            <p:cNvSpPr>
              <a:spLocks/>
            </p:cNvSpPr>
            <p:nvPr/>
          </p:nvSpPr>
          <p:spPr bwMode="auto">
            <a:xfrm>
              <a:off x="0" y="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3C88DC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101429" name="AutoShape 53"/>
            <p:cNvSpPr>
              <a:spLocks/>
            </p:cNvSpPr>
            <p:nvPr/>
          </p:nvSpPr>
          <p:spPr bwMode="auto">
            <a:xfrm>
              <a:off x="0" y="50799"/>
              <a:ext cx="1016000" cy="3937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700">
                  <a:solidFill>
                    <a:srgbClr val="FFFFFF"/>
                  </a:solidFill>
                </a:rPr>
                <a:t>Wed</a:t>
              </a:r>
              <a:endParaRPr lang="en-US"/>
            </a:p>
          </p:txBody>
        </p:sp>
      </p:grpSp>
      <p:grpSp>
        <p:nvGrpSpPr>
          <p:cNvPr id="101430" name="Group 54"/>
          <p:cNvGrpSpPr>
            <a:grpSpLocks/>
          </p:cNvGrpSpPr>
          <p:nvPr/>
        </p:nvGrpSpPr>
        <p:grpSpPr bwMode="auto">
          <a:xfrm>
            <a:off x="7429500" y="228600"/>
            <a:ext cx="1016000" cy="495300"/>
            <a:chOff x="0" y="0"/>
            <a:chExt cx="1016000" cy="495300"/>
          </a:xfrm>
        </p:grpSpPr>
        <p:sp>
          <p:nvSpPr>
            <p:cNvPr id="101431" name="AutoShape 55"/>
            <p:cNvSpPr>
              <a:spLocks/>
            </p:cNvSpPr>
            <p:nvPr/>
          </p:nvSpPr>
          <p:spPr bwMode="auto">
            <a:xfrm>
              <a:off x="0" y="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3C88DC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101432" name="AutoShape 56"/>
            <p:cNvSpPr>
              <a:spLocks/>
            </p:cNvSpPr>
            <p:nvPr/>
          </p:nvSpPr>
          <p:spPr bwMode="auto">
            <a:xfrm>
              <a:off x="0" y="50799"/>
              <a:ext cx="1016000" cy="3937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700">
                  <a:solidFill>
                    <a:srgbClr val="FFFFFF"/>
                  </a:solidFill>
                </a:rPr>
                <a:t>Thur</a:t>
              </a:r>
              <a:endParaRPr lang="en-US"/>
            </a:p>
          </p:txBody>
        </p:sp>
      </p:grpSp>
      <p:grpSp>
        <p:nvGrpSpPr>
          <p:cNvPr id="101433" name="Group 57"/>
          <p:cNvGrpSpPr>
            <a:grpSpLocks/>
          </p:cNvGrpSpPr>
          <p:nvPr/>
        </p:nvGrpSpPr>
        <p:grpSpPr bwMode="auto">
          <a:xfrm>
            <a:off x="8445500" y="228600"/>
            <a:ext cx="1016000" cy="495300"/>
            <a:chOff x="0" y="0"/>
            <a:chExt cx="1016000" cy="495300"/>
          </a:xfrm>
        </p:grpSpPr>
        <p:sp>
          <p:nvSpPr>
            <p:cNvPr id="101434" name="AutoShape 58"/>
            <p:cNvSpPr>
              <a:spLocks/>
            </p:cNvSpPr>
            <p:nvPr/>
          </p:nvSpPr>
          <p:spPr bwMode="auto">
            <a:xfrm>
              <a:off x="0" y="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3C88DC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101435" name="AutoShape 59"/>
            <p:cNvSpPr>
              <a:spLocks/>
            </p:cNvSpPr>
            <p:nvPr/>
          </p:nvSpPr>
          <p:spPr bwMode="auto">
            <a:xfrm>
              <a:off x="0" y="50799"/>
              <a:ext cx="1016000" cy="3937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700">
                  <a:solidFill>
                    <a:srgbClr val="FFFFFF"/>
                  </a:solidFill>
                </a:rPr>
                <a:t>Fri</a:t>
              </a:r>
              <a:endParaRPr lang="en-US"/>
            </a:p>
          </p:txBody>
        </p:sp>
      </p:grpSp>
      <p:sp>
        <p:nvSpPr>
          <p:cNvPr id="101436" name="Line 60"/>
          <p:cNvSpPr>
            <a:spLocks noChangeShapeType="1"/>
          </p:cNvSpPr>
          <p:nvPr/>
        </p:nvSpPr>
        <p:spPr bwMode="auto">
          <a:xfrm>
            <a:off x="2565400" y="3683000"/>
            <a:ext cx="5994400" cy="0"/>
          </a:xfrm>
          <a:prstGeom prst="line">
            <a:avLst/>
          </a:prstGeom>
          <a:noFill/>
          <a:ln w="25400" cap="flat" cmpd="sng">
            <a:solidFill>
              <a:srgbClr val="577AB1">
                <a:alpha val="50194"/>
              </a:srgbClr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01437" name="Line 61"/>
          <p:cNvSpPr>
            <a:spLocks noChangeShapeType="1"/>
          </p:cNvSpPr>
          <p:nvPr/>
        </p:nvSpPr>
        <p:spPr bwMode="auto">
          <a:xfrm>
            <a:off x="3040063" y="3935413"/>
            <a:ext cx="1158875" cy="787400"/>
          </a:xfrm>
          <a:prstGeom prst="line">
            <a:avLst/>
          </a:prstGeom>
          <a:noFill/>
          <a:ln w="38100" cap="flat" cmpd="sng">
            <a:solidFill>
              <a:srgbClr val="023E7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01438" name="AutoShape 62"/>
          <p:cNvSpPr>
            <a:spLocks/>
          </p:cNvSpPr>
          <p:nvPr/>
        </p:nvSpPr>
        <p:spPr bwMode="auto">
          <a:xfrm>
            <a:off x="2857500" y="3771900"/>
            <a:ext cx="292100" cy="2921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887E2"/>
          </a:solidFill>
          <a:ln w="25400" cap="flat" cmpd="sng">
            <a:solidFill>
              <a:srgbClr val="023E7F"/>
            </a:solidFill>
            <a:prstDash val="solid"/>
            <a:round/>
            <a:headEnd/>
            <a:tailEnd/>
          </a:ln>
          <a:effectLst>
            <a:outerShdw blurRad="114300" dist="63500" dir="2700000" algn="ctr" rotWithShape="0">
              <a:srgbClr val="000000">
                <a:alpha val="29999"/>
              </a:srgb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39" name="AutoShape 63"/>
          <p:cNvSpPr>
            <a:spLocks/>
          </p:cNvSpPr>
          <p:nvPr/>
        </p:nvSpPr>
        <p:spPr bwMode="auto">
          <a:xfrm>
            <a:off x="4889500" y="2806700"/>
            <a:ext cx="292100" cy="2921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887E2"/>
          </a:solidFill>
          <a:ln w="25400" cap="flat" cmpd="sng">
            <a:solidFill>
              <a:srgbClr val="023E7F"/>
            </a:solidFill>
            <a:prstDash val="solid"/>
            <a:round/>
            <a:headEnd/>
            <a:tailEnd/>
          </a:ln>
          <a:effectLst>
            <a:outerShdw blurRad="114300" dist="63500" dir="2700000" algn="ctr" rotWithShape="0">
              <a:srgbClr val="000000">
                <a:alpha val="29999"/>
              </a:srgb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40" name="AutoShape 64"/>
          <p:cNvSpPr>
            <a:spLocks/>
          </p:cNvSpPr>
          <p:nvPr/>
        </p:nvSpPr>
        <p:spPr bwMode="auto">
          <a:xfrm>
            <a:off x="5905500" y="2806700"/>
            <a:ext cx="292100" cy="2921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887E2"/>
          </a:solidFill>
          <a:ln w="25400" cap="flat" cmpd="sng">
            <a:solidFill>
              <a:srgbClr val="023E7F"/>
            </a:solidFill>
            <a:prstDash val="solid"/>
            <a:round/>
            <a:headEnd/>
            <a:tailEnd/>
          </a:ln>
          <a:effectLst>
            <a:outerShdw blurRad="114300" dist="63500" dir="2700000" algn="ctr" rotWithShape="0">
              <a:srgbClr val="000000">
                <a:alpha val="29999"/>
              </a:srgb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41" name="AutoShape 65"/>
          <p:cNvSpPr>
            <a:spLocks/>
          </p:cNvSpPr>
          <p:nvPr/>
        </p:nvSpPr>
        <p:spPr bwMode="auto">
          <a:xfrm>
            <a:off x="6921500" y="2806700"/>
            <a:ext cx="292100" cy="2921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887E2"/>
          </a:solidFill>
          <a:ln w="25400" cap="flat" cmpd="sng">
            <a:solidFill>
              <a:srgbClr val="023E7F"/>
            </a:solidFill>
            <a:prstDash val="solid"/>
            <a:round/>
            <a:headEnd/>
            <a:tailEnd/>
          </a:ln>
          <a:effectLst>
            <a:outerShdw blurRad="114300" dist="63500" dir="2700000" algn="ctr" rotWithShape="0">
              <a:srgbClr val="000000">
                <a:alpha val="29999"/>
              </a:srgb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42" name="AutoShape 66"/>
          <p:cNvSpPr>
            <a:spLocks/>
          </p:cNvSpPr>
          <p:nvPr/>
        </p:nvSpPr>
        <p:spPr bwMode="auto">
          <a:xfrm>
            <a:off x="7937500" y="2806700"/>
            <a:ext cx="292100" cy="2921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887E2"/>
          </a:solidFill>
          <a:ln w="25400" cap="flat" cmpd="sng">
            <a:solidFill>
              <a:srgbClr val="023E7F"/>
            </a:solidFill>
            <a:prstDash val="solid"/>
            <a:round/>
            <a:headEnd/>
            <a:tailEnd/>
          </a:ln>
          <a:effectLst>
            <a:outerShdw blurRad="114300" dist="63500" dir="2700000" algn="ctr" rotWithShape="0">
              <a:srgbClr val="000000">
                <a:alpha val="29999"/>
              </a:srgb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43" name="AutoShape 67"/>
          <p:cNvSpPr>
            <a:spLocks/>
          </p:cNvSpPr>
          <p:nvPr/>
        </p:nvSpPr>
        <p:spPr bwMode="auto">
          <a:xfrm>
            <a:off x="8953500" y="2806700"/>
            <a:ext cx="292100" cy="2921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887E2"/>
          </a:solidFill>
          <a:ln w="25400" cap="flat" cmpd="sng">
            <a:solidFill>
              <a:srgbClr val="023E7F"/>
            </a:solidFill>
            <a:prstDash val="solid"/>
            <a:round/>
            <a:headEnd/>
            <a:tailEnd/>
          </a:ln>
          <a:effectLst>
            <a:outerShdw blurRad="114300" dist="63500" dir="2700000" algn="ctr" rotWithShape="0">
              <a:srgbClr val="000000">
                <a:alpha val="29999"/>
              </a:srgb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44" name="Line 68"/>
          <p:cNvSpPr>
            <a:spLocks noChangeShapeType="1"/>
          </p:cNvSpPr>
          <p:nvPr/>
        </p:nvSpPr>
        <p:spPr bwMode="auto">
          <a:xfrm flipV="1">
            <a:off x="4208463" y="4583113"/>
            <a:ext cx="1222375" cy="149225"/>
          </a:xfrm>
          <a:prstGeom prst="line">
            <a:avLst/>
          </a:prstGeom>
          <a:noFill/>
          <a:ln w="38100" cap="flat" cmpd="sng">
            <a:solidFill>
              <a:srgbClr val="023E7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01445" name="AutoShape 69"/>
          <p:cNvSpPr>
            <a:spLocks/>
          </p:cNvSpPr>
          <p:nvPr/>
        </p:nvSpPr>
        <p:spPr bwMode="auto">
          <a:xfrm>
            <a:off x="4051300" y="4572000"/>
            <a:ext cx="292100" cy="2921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887E2"/>
          </a:solidFill>
          <a:ln w="25400" cap="flat" cmpd="sng">
            <a:solidFill>
              <a:srgbClr val="023E7F"/>
            </a:solidFill>
            <a:prstDash val="solid"/>
            <a:round/>
            <a:headEnd/>
            <a:tailEnd/>
          </a:ln>
          <a:effectLst>
            <a:outerShdw blurRad="114300" dist="63500" dir="2700000" algn="ctr" rotWithShape="0">
              <a:srgbClr val="000000">
                <a:alpha val="29999"/>
              </a:srgb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46" name="Line 70"/>
          <p:cNvSpPr>
            <a:spLocks noChangeShapeType="1"/>
          </p:cNvSpPr>
          <p:nvPr/>
        </p:nvSpPr>
        <p:spPr bwMode="auto">
          <a:xfrm>
            <a:off x="5413375" y="4602163"/>
            <a:ext cx="1244600" cy="876300"/>
          </a:xfrm>
          <a:prstGeom prst="line">
            <a:avLst/>
          </a:prstGeom>
          <a:noFill/>
          <a:ln w="38100" cap="flat" cmpd="sng">
            <a:solidFill>
              <a:srgbClr val="023E7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01447" name="AutoShape 71"/>
          <p:cNvSpPr>
            <a:spLocks/>
          </p:cNvSpPr>
          <p:nvPr/>
        </p:nvSpPr>
        <p:spPr bwMode="auto">
          <a:xfrm>
            <a:off x="5270500" y="4445000"/>
            <a:ext cx="292100" cy="2921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887E2"/>
          </a:solidFill>
          <a:ln w="25400" cap="flat" cmpd="sng">
            <a:solidFill>
              <a:srgbClr val="023E7F"/>
            </a:solidFill>
            <a:prstDash val="solid"/>
            <a:round/>
            <a:headEnd/>
            <a:tailEnd/>
          </a:ln>
          <a:effectLst>
            <a:outerShdw blurRad="114300" dist="63500" dir="2700000" algn="ctr" rotWithShape="0">
              <a:srgbClr val="000000">
                <a:alpha val="29999"/>
              </a:srgb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48" name="Line 72"/>
          <p:cNvSpPr>
            <a:spLocks noChangeShapeType="1"/>
          </p:cNvSpPr>
          <p:nvPr/>
        </p:nvSpPr>
        <p:spPr bwMode="auto">
          <a:xfrm>
            <a:off x="6629400" y="5459413"/>
            <a:ext cx="1222375" cy="541337"/>
          </a:xfrm>
          <a:prstGeom prst="line">
            <a:avLst/>
          </a:prstGeom>
          <a:noFill/>
          <a:ln w="38100" cap="flat" cmpd="sng">
            <a:solidFill>
              <a:srgbClr val="023E7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01449" name="AutoShape 73"/>
          <p:cNvSpPr>
            <a:spLocks/>
          </p:cNvSpPr>
          <p:nvPr/>
        </p:nvSpPr>
        <p:spPr bwMode="auto">
          <a:xfrm>
            <a:off x="7683500" y="5842000"/>
            <a:ext cx="292100" cy="2921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887E2"/>
          </a:solidFill>
          <a:ln w="25400" cap="flat" cmpd="sng">
            <a:solidFill>
              <a:srgbClr val="023E7F"/>
            </a:solidFill>
            <a:prstDash val="solid"/>
            <a:round/>
            <a:headEnd/>
            <a:tailEnd/>
          </a:ln>
          <a:effectLst>
            <a:outerShdw blurRad="114300" dist="63500" dir="2700000" algn="ctr" rotWithShape="0">
              <a:srgbClr val="000000">
                <a:alpha val="29999"/>
              </a:srgb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50" name="AutoShape 74"/>
          <p:cNvSpPr>
            <a:spLocks/>
          </p:cNvSpPr>
          <p:nvPr/>
        </p:nvSpPr>
        <p:spPr bwMode="auto">
          <a:xfrm>
            <a:off x="6477000" y="5308600"/>
            <a:ext cx="292100" cy="2921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887E2"/>
          </a:solidFill>
          <a:ln w="25400" cap="flat" cmpd="sng">
            <a:solidFill>
              <a:srgbClr val="023E7F"/>
            </a:solidFill>
            <a:prstDash val="solid"/>
            <a:round/>
            <a:headEnd/>
            <a:tailEnd/>
          </a:ln>
          <a:effectLst>
            <a:outerShdw blurRad="114300" dist="63500" dir="2700000" algn="ctr" rotWithShape="0">
              <a:srgbClr val="000000">
                <a:alpha val="29999"/>
              </a:srgb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01451" name="Group 75"/>
          <p:cNvGrpSpPr>
            <a:grpSpLocks/>
          </p:cNvGrpSpPr>
          <p:nvPr/>
        </p:nvGrpSpPr>
        <p:grpSpPr bwMode="auto">
          <a:xfrm>
            <a:off x="6413500" y="723900"/>
            <a:ext cx="1016000" cy="1981200"/>
            <a:chOff x="0" y="0"/>
            <a:chExt cx="1016000" cy="1981200"/>
          </a:xfrm>
        </p:grpSpPr>
        <p:sp>
          <p:nvSpPr>
            <p:cNvPr id="101452" name="AutoShape 76"/>
            <p:cNvSpPr>
              <a:spLocks/>
            </p:cNvSpPr>
            <p:nvPr/>
          </p:nvSpPr>
          <p:spPr bwMode="auto">
            <a:xfrm>
              <a:off x="0" y="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1453" name="AutoShape 77"/>
            <p:cNvSpPr>
              <a:spLocks/>
            </p:cNvSpPr>
            <p:nvPr/>
          </p:nvSpPr>
          <p:spPr bwMode="auto">
            <a:xfrm>
              <a:off x="0" y="49530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1454" name="AutoShape 78"/>
            <p:cNvSpPr>
              <a:spLocks/>
            </p:cNvSpPr>
            <p:nvPr/>
          </p:nvSpPr>
          <p:spPr bwMode="auto">
            <a:xfrm>
              <a:off x="0" y="99060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1455" name="AutoShape 79"/>
            <p:cNvSpPr>
              <a:spLocks/>
            </p:cNvSpPr>
            <p:nvPr/>
          </p:nvSpPr>
          <p:spPr bwMode="auto">
            <a:xfrm>
              <a:off x="0" y="148590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01456" name="Group 80"/>
          <p:cNvGrpSpPr>
            <a:grpSpLocks/>
          </p:cNvGrpSpPr>
          <p:nvPr/>
        </p:nvGrpSpPr>
        <p:grpSpPr bwMode="auto">
          <a:xfrm>
            <a:off x="5397500" y="723900"/>
            <a:ext cx="1016000" cy="1981200"/>
            <a:chOff x="0" y="0"/>
            <a:chExt cx="1016000" cy="1981200"/>
          </a:xfrm>
        </p:grpSpPr>
        <p:sp>
          <p:nvSpPr>
            <p:cNvPr id="101457" name="AutoShape 81"/>
            <p:cNvSpPr>
              <a:spLocks/>
            </p:cNvSpPr>
            <p:nvPr/>
          </p:nvSpPr>
          <p:spPr bwMode="auto">
            <a:xfrm>
              <a:off x="0" y="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1458" name="AutoShape 82"/>
            <p:cNvSpPr>
              <a:spLocks/>
            </p:cNvSpPr>
            <p:nvPr/>
          </p:nvSpPr>
          <p:spPr bwMode="auto">
            <a:xfrm>
              <a:off x="0" y="49530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1459" name="AutoShape 83"/>
            <p:cNvSpPr>
              <a:spLocks/>
            </p:cNvSpPr>
            <p:nvPr/>
          </p:nvSpPr>
          <p:spPr bwMode="auto">
            <a:xfrm>
              <a:off x="0" y="99060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1460" name="AutoShape 84"/>
            <p:cNvSpPr>
              <a:spLocks/>
            </p:cNvSpPr>
            <p:nvPr/>
          </p:nvSpPr>
          <p:spPr bwMode="auto">
            <a:xfrm>
              <a:off x="0" y="148590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01461" name="Group 85"/>
          <p:cNvGrpSpPr>
            <a:grpSpLocks/>
          </p:cNvGrpSpPr>
          <p:nvPr/>
        </p:nvGrpSpPr>
        <p:grpSpPr bwMode="auto">
          <a:xfrm>
            <a:off x="8445500" y="723900"/>
            <a:ext cx="1016000" cy="1981200"/>
            <a:chOff x="0" y="0"/>
            <a:chExt cx="1016000" cy="1981200"/>
          </a:xfrm>
        </p:grpSpPr>
        <p:sp>
          <p:nvSpPr>
            <p:cNvPr id="101462" name="AutoShape 86"/>
            <p:cNvSpPr>
              <a:spLocks/>
            </p:cNvSpPr>
            <p:nvPr/>
          </p:nvSpPr>
          <p:spPr bwMode="auto">
            <a:xfrm>
              <a:off x="0" y="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1463" name="AutoShape 87"/>
            <p:cNvSpPr>
              <a:spLocks/>
            </p:cNvSpPr>
            <p:nvPr/>
          </p:nvSpPr>
          <p:spPr bwMode="auto">
            <a:xfrm>
              <a:off x="0" y="49530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1464" name="AutoShape 88"/>
            <p:cNvSpPr>
              <a:spLocks/>
            </p:cNvSpPr>
            <p:nvPr/>
          </p:nvSpPr>
          <p:spPr bwMode="auto">
            <a:xfrm>
              <a:off x="0" y="99060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1465" name="AutoShape 89"/>
            <p:cNvSpPr>
              <a:spLocks/>
            </p:cNvSpPr>
            <p:nvPr/>
          </p:nvSpPr>
          <p:spPr bwMode="auto">
            <a:xfrm>
              <a:off x="0" y="148590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01466" name="Group 90"/>
          <p:cNvGrpSpPr>
            <a:grpSpLocks/>
          </p:cNvGrpSpPr>
          <p:nvPr/>
        </p:nvGrpSpPr>
        <p:grpSpPr bwMode="auto">
          <a:xfrm>
            <a:off x="7429500" y="723900"/>
            <a:ext cx="1016000" cy="1981200"/>
            <a:chOff x="0" y="0"/>
            <a:chExt cx="1016000" cy="1981200"/>
          </a:xfrm>
        </p:grpSpPr>
        <p:sp>
          <p:nvSpPr>
            <p:cNvPr id="101467" name="AutoShape 91"/>
            <p:cNvSpPr>
              <a:spLocks/>
            </p:cNvSpPr>
            <p:nvPr/>
          </p:nvSpPr>
          <p:spPr bwMode="auto">
            <a:xfrm>
              <a:off x="0" y="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1468" name="AutoShape 92"/>
            <p:cNvSpPr>
              <a:spLocks/>
            </p:cNvSpPr>
            <p:nvPr/>
          </p:nvSpPr>
          <p:spPr bwMode="auto">
            <a:xfrm>
              <a:off x="0" y="49530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1469" name="AutoShape 93"/>
            <p:cNvSpPr>
              <a:spLocks/>
            </p:cNvSpPr>
            <p:nvPr/>
          </p:nvSpPr>
          <p:spPr bwMode="auto">
            <a:xfrm>
              <a:off x="0" y="99060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1470" name="AutoShape 94"/>
            <p:cNvSpPr>
              <a:spLocks/>
            </p:cNvSpPr>
            <p:nvPr/>
          </p:nvSpPr>
          <p:spPr bwMode="auto">
            <a:xfrm>
              <a:off x="0" y="148590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01471" name="Group 95"/>
          <p:cNvGrpSpPr>
            <a:grpSpLocks/>
          </p:cNvGrpSpPr>
          <p:nvPr/>
        </p:nvGrpSpPr>
        <p:grpSpPr bwMode="auto">
          <a:xfrm>
            <a:off x="5397500" y="723900"/>
            <a:ext cx="1016000" cy="1981200"/>
            <a:chOff x="0" y="0"/>
            <a:chExt cx="1016000" cy="1981200"/>
          </a:xfrm>
        </p:grpSpPr>
        <p:grpSp>
          <p:nvGrpSpPr>
            <p:cNvPr id="101472" name="Group 96"/>
            <p:cNvGrpSpPr>
              <a:grpSpLocks/>
            </p:cNvGrpSpPr>
            <p:nvPr/>
          </p:nvGrpSpPr>
          <p:grpSpPr bwMode="auto">
            <a:xfrm>
              <a:off x="0" y="0"/>
              <a:ext cx="1016000" cy="495300"/>
              <a:chOff x="0" y="0"/>
              <a:chExt cx="1016000" cy="495300"/>
            </a:xfrm>
          </p:grpSpPr>
          <p:sp>
            <p:nvSpPr>
              <p:cNvPr id="101473" name="AutoShape 97"/>
              <p:cNvSpPr>
                <a:spLocks/>
              </p:cNvSpPr>
              <p:nvPr/>
            </p:nvSpPr>
            <p:spPr bwMode="auto">
              <a:xfrm>
                <a:off x="0" y="0"/>
                <a:ext cx="1016000" cy="4953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1474" name="AutoShape 98"/>
              <p:cNvSpPr>
                <a:spLocks/>
              </p:cNvSpPr>
              <p:nvPr/>
            </p:nvSpPr>
            <p:spPr bwMode="auto">
              <a:xfrm>
                <a:off x="0" y="25399"/>
                <a:ext cx="1016000" cy="444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200"/>
                  <a:t>4</a:t>
                </a:r>
                <a:endParaRPr lang="en-US"/>
              </a:p>
            </p:txBody>
          </p:sp>
        </p:grpSp>
        <p:grpSp>
          <p:nvGrpSpPr>
            <p:cNvPr id="101475" name="Group 99"/>
            <p:cNvGrpSpPr>
              <a:grpSpLocks/>
            </p:cNvGrpSpPr>
            <p:nvPr/>
          </p:nvGrpSpPr>
          <p:grpSpPr bwMode="auto">
            <a:xfrm>
              <a:off x="0" y="495300"/>
              <a:ext cx="1016000" cy="495300"/>
              <a:chOff x="0" y="0"/>
              <a:chExt cx="1016000" cy="495300"/>
            </a:xfrm>
          </p:grpSpPr>
          <p:sp>
            <p:nvSpPr>
              <p:cNvPr id="101476" name="AutoShape 100"/>
              <p:cNvSpPr>
                <a:spLocks/>
              </p:cNvSpPr>
              <p:nvPr/>
            </p:nvSpPr>
            <p:spPr bwMode="auto">
              <a:xfrm>
                <a:off x="0" y="0"/>
                <a:ext cx="1016000" cy="4953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1477" name="AutoShape 101"/>
              <p:cNvSpPr>
                <a:spLocks/>
              </p:cNvSpPr>
              <p:nvPr/>
            </p:nvSpPr>
            <p:spPr bwMode="auto">
              <a:xfrm>
                <a:off x="0" y="25399"/>
                <a:ext cx="1016000" cy="444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200"/>
                  <a:t>12</a:t>
                </a:r>
                <a:endParaRPr lang="en-US"/>
              </a:p>
            </p:txBody>
          </p:sp>
        </p:grpSp>
        <p:grpSp>
          <p:nvGrpSpPr>
            <p:cNvPr id="101478" name="Group 102"/>
            <p:cNvGrpSpPr>
              <a:grpSpLocks/>
            </p:cNvGrpSpPr>
            <p:nvPr/>
          </p:nvGrpSpPr>
          <p:grpSpPr bwMode="auto">
            <a:xfrm>
              <a:off x="0" y="990600"/>
              <a:ext cx="1016000" cy="495300"/>
              <a:chOff x="0" y="0"/>
              <a:chExt cx="1016000" cy="495300"/>
            </a:xfrm>
          </p:grpSpPr>
          <p:sp>
            <p:nvSpPr>
              <p:cNvPr id="101479" name="AutoShape 103"/>
              <p:cNvSpPr>
                <a:spLocks/>
              </p:cNvSpPr>
              <p:nvPr/>
            </p:nvSpPr>
            <p:spPr bwMode="auto">
              <a:xfrm>
                <a:off x="0" y="0"/>
                <a:ext cx="1016000" cy="4953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1480" name="AutoShape 104"/>
              <p:cNvSpPr>
                <a:spLocks/>
              </p:cNvSpPr>
              <p:nvPr/>
            </p:nvSpPr>
            <p:spPr bwMode="auto">
              <a:xfrm>
                <a:off x="0" y="25399"/>
                <a:ext cx="1016000" cy="444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200"/>
                  <a:t>16</a:t>
                </a:r>
                <a:endParaRPr lang="en-US"/>
              </a:p>
            </p:txBody>
          </p:sp>
        </p:grpSp>
        <p:sp>
          <p:nvSpPr>
            <p:cNvPr id="101481" name="AutoShape 105"/>
            <p:cNvSpPr>
              <a:spLocks/>
            </p:cNvSpPr>
            <p:nvPr/>
          </p:nvSpPr>
          <p:spPr bwMode="auto">
            <a:xfrm>
              <a:off x="0" y="148590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01482" name="Group 106"/>
          <p:cNvGrpSpPr>
            <a:grpSpLocks/>
          </p:cNvGrpSpPr>
          <p:nvPr/>
        </p:nvGrpSpPr>
        <p:grpSpPr bwMode="auto">
          <a:xfrm>
            <a:off x="7429500" y="723900"/>
            <a:ext cx="1016000" cy="1981200"/>
            <a:chOff x="0" y="0"/>
            <a:chExt cx="1016000" cy="1981200"/>
          </a:xfrm>
        </p:grpSpPr>
        <p:sp>
          <p:nvSpPr>
            <p:cNvPr id="101483" name="AutoShape 107"/>
            <p:cNvSpPr>
              <a:spLocks/>
            </p:cNvSpPr>
            <p:nvPr/>
          </p:nvSpPr>
          <p:spPr bwMode="auto">
            <a:xfrm>
              <a:off x="0" y="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01484" name="Group 108"/>
            <p:cNvGrpSpPr>
              <a:grpSpLocks/>
            </p:cNvGrpSpPr>
            <p:nvPr/>
          </p:nvGrpSpPr>
          <p:grpSpPr bwMode="auto">
            <a:xfrm>
              <a:off x="0" y="495300"/>
              <a:ext cx="1016000" cy="495300"/>
              <a:chOff x="0" y="0"/>
              <a:chExt cx="1016000" cy="495300"/>
            </a:xfrm>
          </p:grpSpPr>
          <p:sp>
            <p:nvSpPr>
              <p:cNvPr id="101485" name="AutoShape 109"/>
              <p:cNvSpPr>
                <a:spLocks/>
              </p:cNvSpPr>
              <p:nvPr/>
            </p:nvSpPr>
            <p:spPr bwMode="auto">
              <a:xfrm>
                <a:off x="0" y="0"/>
                <a:ext cx="1016000" cy="4953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1486" name="AutoShape 110"/>
              <p:cNvSpPr>
                <a:spLocks/>
              </p:cNvSpPr>
              <p:nvPr/>
            </p:nvSpPr>
            <p:spPr bwMode="auto">
              <a:xfrm>
                <a:off x="0" y="25399"/>
                <a:ext cx="1016000" cy="444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200"/>
                  <a:t>7</a:t>
                </a:r>
                <a:endParaRPr lang="en-US"/>
              </a:p>
            </p:txBody>
          </p:sp>
        </p:grpSp>
        <p:grpSp>
          <p:nvGrpSpPr>
            <p:cNvPr id="101487" name="Group 111"/>
            <p:cNvGrpSpPr>
              <a:grpSpLocks/>
            </p:cNvGrpSpPr>
            <p:nvPr/>
          </p:nvGrpSpPr>
          <p:grpSpPr bwMode="auto">
            <a:xfrm>
              <a:off x="0" y="990600"/>
              <a:ext cx="1016000" cy="495300"/>
              <a:chOff x="0" y="0"/>
              <a:chExt cx="1016000" cy="495300"/>
            </a:xfrm>
          </p:grpSpPr>
          <p:sp>
            <p:nvSpPr>
              <p:cNvPr id="101488" name="AutoShape 112"/>
              <p:cNvSpPr>
                <a:spLocks/>
              </p:cNvSpPr>
              <p:nvPr/>
            </p:nvSpPr>
            <p:spPr bwMode="auto">
              <a:xfrm>
                <a:off x="0" y="0"/>
                <a:ext cx="1016000" cy="4953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1489" name="AutoShape 113"/>
              <p:cNvSpPr>
                <a:spLocks/>
              </p:cNvSpPr>
              <p:nvPr/>
            </p:nvSpPr>
            <p:spPr bwMode="auto">
              <a:xfrm>
                <a:off x="0" y="25399"/>
                <a:ext cx="1016000" cy="444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200"/>
                  <a:t>11</a:t>
                </a:r>
                <a:endParaRPr lang="en-US"/>
              </a:p>
            </p:txBody>
          </p:sp>
        </p:grpSp>
        <p:sp>
          <p:nvSpPr>
            <p:cNvPr id="101490" name="AutoShape 114"/>
            <p:cNvSpPr>
              <a:spLocks/>
            </p:cNvSpPr>
            <p:nvPr/>
          </p:nvSpPr>
          <p:spPr bwMode="auto">
            <a:xfrm>
              <a:off x="0" y="148590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01491" name="Group 115"/>
          <p:cNvGrpSpPr>
            <a:grpSpLocks/>
          </p:cNvGrpSpPr>
          <p:nvPr/>
        </p:nvGrpSpPr>
        <p:grpSpPr bwMode="auto">
          <a:xfrm>
            <a:off x="6413500" y="723900"/>
            <a:ext cx="1016000" cy="1981200"/>
            <a:chOff x="0" y="0"/>
            <a:chExt cx="1016000" cy="1981200"/>
          </a:xfrm>
        </p:grpSpPr>
        <p:grpSp>
          <p:nvGrpSpPr>
            <p:cNvPr id="101492" name="Group 116"/>
            <p:cNvGrpSpPr>
              <a:grpSpLocks/>
            </p:cNvGrpSpPr>
            <p:nvPr/>
          </p:nvGrpSpPr>
          <p:grpSpPr bwMode="auto">
            <a:xfrm>
              <a:off x="0" y="0"/>
              <a:ext cx="1016000" cy="495300"/>
              <a:chOff x="0" y="0"/>
              <a:chExt cx="1016000" cy="495300"/>
            </a:xfrm>
          </p:grpSpPr>
          <p:sp>
            <p:nvSpPr>
              <p:cNvPr id="101493" name="AutoShape 117"/>
              <p:cNvSpPr>
                <a:spLocks/>
              </p:cNvSpPr>
              <p:nvPr/>
            </p:nvSpPr>
            <p:spPr bwMode="auto">
              <a:xfrm>
                <a:off x="0" y="0"/>
                <a:ext cx="1016000" cy="4953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1494" name="AutoShape 118"/>
              <p:cNvSpPr>
                <a:spLocks/>
              </p:cNvSpPr>
              <p:nvPr/>
            </p:nvSpPr>
            <p:spPr bwMode="auto">
              <a:xfrm>
                <a:off x="0" y="25399"/>
                <a:ext cx="1016000" cy="444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200"/>
                  <a:t>8</a:t>
                </a:r>
                <a:endParaRPr lang="en-US"/>
              </a:p>
            </p:txBody>
          </p:sp>
        </p:grpSp>
        <p:grpSp>
          <p:nvGrpSpPr>
            <p:cNvPr id="101495" name="Group 119"/>
            <p:cNvGrpSpPr>
              <a:grpSpLocks/>
            </p:cNvGrpSpPr>
            <p:nvPr/>
          </p:nvGrpSpPr>
          <p:grpSpPr bwMode="auto">
            <a:xfrm>
              <a:off x="0" y="495300"/>
              <a:ext cx="1016000" cy="495300"/>
              <a:chOff x="0" y="0"/>
              <a:chExt cx="1016000" cy="495300"/>
            </a:xfrm>
          </p:grpSpPr>
          <p:sp>
            <p:nvSpPr>
              <p:cNvPr id="101496" name="AutoShape 120"/>
              <p:cNvSpPr>
                <a:spLocks/>
              </p:cNvSpPr>
              <p:nvPr/>
            </p:nvSpPr>
            <p:spPr bwMode="auto">
              <a:xfrm>
                <a:off x="0" y="0"/>
                <a:ext cx="1016000" cy="4953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1497" name="AutoShape 121"/>
              <p:cNvSpPr>
                <a:spLocks/>
              </p:cNvSpPr>
              <p:nvPr/>
            </p:nvSpPr>
            <p:spPr bwMode="auto">
              <a:xfrm>
                <a:off x="0" y="25399"/>
                <a:ext cx="1016000" cy="444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200"/>
                  <a:t>10</a:t>
                </a:r>
                <a:endParaRPr lang="en-US"/>
              </a:p>
            </p:txBody>
          </p:sp>
        </p:grpSp>
        <p:grpSp>
          <p:nvGrpSpPr>
            <p:cNvPr id="101498" name="Group 122"/>
            <p:cNvGrpSpPr>
              <a:grpSpLocks/>
            </p:cNvGrpSpPr>
            <p:nvPr/>
          </p:nvGrpSpPr>
          <p:grpSpPr bwMode="auto">
            <a:xfrm>
              <a:off x="0" y="990600"/>
              <a:ext cx="1016000" cy="495300"/>
              <a:chOff x="0" y="0"/>
              <a:chExt cx="1016000" cy="495300"/>
            </a:xfrm>
          </p:grpSpPr>
          <p:sp>
            <p:nvSpPr>
              <p:cNvPr id="101499" name="AutoShape 123"/>
              <p:cNvSpPr>
                <a:spLocks/>
              </p:cNvSpPr>
              <p:nvPr/>
            </p:nvSpPr>
            <p:spPr bwMode="auto">
              <a:xfrm>
                <a:off x="0" y="0"/>
                <a:ext cx="1016000" cy="4953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1500" name="AutoShape 124"/>
              <p:cNvSpPr>
                <a:spLocks/>
              </p:cNvSpPr>
              <p:nvPr/>
            </p:nvSpPr>
            <p:spPr bwMode="auto">
              <a:xfrm>
                <a:off x="0" y="25399"/>
                <a:ext cx="1016000" cy="444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200"/>
                  <a:t>16</a:t>
                </a:r>
                <a:endParaRPr lang="en-US"/>
              </a:p>
            </p:txBody>
          </p:sp>
        </p:grpSp>
        <p:sp>
          <p:nvSpPr>
            <p:cNvPr id="101501" name="AutoShape 125"/>
            <p:cNvSpPr>
              <a:spLocks/>
            </p:cNvSpPr>
            <p:nvPr/>
          </p:nvSpPr>
          <p:spPr bwMode="auto">
            <a:xfrm>
              <a:off x="0" y="148590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01502" name="Group 126"/>
          <p:cNvGrpSpPr>
            <a:grpSpLocks/>
          </p:cNvGrpSpPr>
          <p:nvPr/>
        </p:nvGrpSpPr>
        <p:grpSpPr bwMode="auto">
          <a:xfrm>
            <a:off x="8445500" y="723900"/>
            <a:ext cx="1016000" cy="1981200"/>
            <a:chOff x="0" y="0"/>
            <a:chExt cx="1016000" cy="1981200"/>
          </a:xfrm>
        </p:grpSpPr>
        <p:sp>
          <p:nvSpPr>
            <p:cNvPr id="101503" name="AutoShape 127"/>
            <p:cNvSpPr>
              <a:spLocks/>
            </p:cNvSpPr>
            <p:nvPr/>
          </p:nvSpPr>
          <p:spPr bwMode="auto">
            <a:xfrm>
              <a:off x="0" y="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1504" name="AutoShape 128"/>
            <p:cNvSpPr>
              <a:spLocks/>
            </p:cNvSpPr>
            <p:nvPr/>
          </p:nvSpPr>
          <p:spPr bwMode="auto">
            <a:xfrm>
              <a:off x="0" y="49530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01505" name="Group 129"/>
            <p:cNvGrpSpPr>
              <a:grpSpLocks/>
            </p:cNvGrpSpPr>
            <p:nvPr/>
          </p:nvGrpSpPr>
          <p:grpSpPr bwMode="auto">
            <a:xfrm>
              <a:off x="0" y="990600"/>
              <a:ext cx="1016000" cy="495300"/>
              <a:chOff x="0" y="0"/>
              <a:chExt cx="1016000" cy="495300"/>
            </a:xfrm>
          </p:grpSpPr>
          <p:sp>
            <p:nvSpPr>
              <p:cNvPr id="101506" name="AutoShape 130"/>
              <p:cNvSpPr>
                <a:spLocks/>
              </p:cNvSpPr>
              <p:nvPr/>
            </p:nvSpPr>
            <p:spPr bwMode="auto">
              <a:xfrm>
                <a:off x="0" y="0"/>
                <a:ext cx="1016000" cy="4953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r"/>
                <a:endParaRPr lang="en-US"/>
              </a:p>
            </p:txBody>
          </p:sp>
          <p:sp>
            <p:nvSpPr>
              <p:cNvPr id="101507" name="AutoShape 131"/>
              <p:cNvSpPr>
                <a:spLocks/>
              </p:cNvSpPr>
              <p:nvPr/>
            </p:nvSpPr>
            <p:spPr bwMode="auto">
              <a:xfrm>
                <a:off x="0" y="25399"/>
                <a:ext cx="1016000" cy="4445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200"/>
                  <a:t>8</a:t>
                </a:r>
                <a:endParaRPr lang="en-US"/>
              </a:p>
            </p:txBody>
          </p:sp>
        </p:grpSp>
        <p:sp>
          <p:nvSpPr>
            <p:cNvPr id="101508" name="AutoShape 132"/>
            <p:cNvSpPr>
              <a:spLocks/>
            </p:cNvSpPr>
            <p:nvPr/>
          </p:nvSpPr>
          <p:spPr bwMode="auto">
            <a:xfrm>
              <a:off x="0" y="1485900"/>
              <a:ext cx="1016000" cy="495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01509" name="AutoShape 133"/>
          <p:cNvSpPr>
            <a:spLocks/>
          </p:cNvSpPr>
          <p:nvPr/>
        </p:nvSpPr>
        <p:spPr bwMode="auto">
          <a:xfrm>
            <a:off x="1968500" y="3511550"/>
            <a:ext cx="546100" cy="33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/>
            <a:r>
              <a:rPr lang="en-US" sz="2300"/>
              <a:t>50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556426020" presetClass="entr" presetSubtype="-1174889819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556426020" presetClass="entr" presetSubtype="-1174889819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556426020" presetClass="entr" presetSubtype="-117488981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556426020" presetClass="entr" presetSubtype="-1174889819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556426020" presetClass="entr" presetSubtype="-117488981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556426020" presetClass="entr" presetSubtype="-1174889819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556426020" presetClass="entr" presetSubtype="-117488981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6" presetID="1556426020" presetClass="entr" presetSubtype="-1174889819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556426020" presetClass="entr" presetSubtype="-117488981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37" grpId="0" animBg="1" autoUpdateAnimBg="0"/>
      <p:bldP spid="101438" grpId="0" animBg="1" autoUpdateAnimBg="0"/>
      <p:bldP spid="101439" grpId="0" animBg="1" autoUpdateAnimBg="0"/>
      <p:bldP spid="101440" grpId="0" animBg="1" autoUpdateAnimBg="0"/>
      <p:bldP spid="101441" grpId="0" animBg="1" autoUpdateAnimBg="0"/>
      <p:bldP spid="101442" grpId="0" animBg="1" autoUpdateAnimBg="0"/>
      <p:bldP spid="101443" grpId="0" animBg="1" autoUpdateAnimBg="0"/>
      <p:bldP spid="101444" grpId="0" animBg="1" autoUpdateAnimBg="0"/>
      <p:bldP spid="101445" grpId="0" animBg="1" autoUpdateAnimBg="0"/>
      <p:bldP spid="101446" grpId="0" animBg="1" autoUpdateAnimBg="0"/>
      <p:bldP spid="101447" grpId="0" animBg="1" autoUpdateAnimBg="0"/>
      <p:bldP spid="101448" grpId="0" animBg="1" autoUpdateAnimBg="0"/>
      <p:bldP spid="101449" grpId="0" animBg="1" autoUpdateAnimBg="0"/>
      <p:bldP spid="101450" grpId="0" animBg="1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AutoShape 1"/>
          <p:cNvSpPr>
            <a:spLocks/>
          </p:cNvSpPr>
          <p:nvPr/>
        </p:nvSpPr>
        <p:spPr bwMode="auto">
          <a:xfrm>
            <a:off x="1354138" y="422275"/>
            <a:ext cx="7874000" cy="52498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35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pSp>
        <p:nvGrpSpPr>
          <p:cNvPr id="112642" name="Group 2"/>
          <p:cNvGrpSpPr>
            <a:grpSpLocks/>
          </p:cNvGrpSpPr>
          <p:nvPr/>
        </p:nvGrpSpPr>
        <p:grpSpPr bwMode="auto">
          <a:xfrm>
            <a:off x="1354138" y="5756275"/>
            <a:ext cx="7874000" cy="762000"/>
            <a:chOff x="-1" y="0"/>
            <a:chExt cx="7874001" cy="762000"/>
          </a:xfrm>
        </p:grpSpPr>
        <p:sp>
          <p:nvSpPr>
            <p:cNvPr id="112643" name="AutoShape 3"/>
            <p:cNvSpPr>
              <a:spLocks/>
            </p:cNvSpPr>
            <p:nvPr/>
          </p:nvSpPr>
          <p:spPr bwMode="auto">
            <a:xfrm>
              <a:off x="0" y="0"/>
              <a:ext cx="7874000" cy="762000"/>
            </a:xfrm>
            <a:prstGeom prst="rightArrow">
              <a:avLst>
                <a:gd name="adj1" fmla="val 50000"/>
                <a:gd name="adj2" fmla="val 49992"/>
              </a:avLst>
            </a:prstGeom>
            <a:gradFill rotWithShape="0">
              <a:gsLst>
                <a:gs pos="0">
                  <a:srgbClr val="F8F8F8"/>
                </a:gs>
                <a:gs pos="100000">
                  <a:srgbClr val="F1F1F1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644" name="AutoShape 4"/>
            <p:cNvSpPr>
              <a:spLocks/>
            </p:cNvSpPr>
            <p:nvPr/>
          </p:nvSpPr>
          <p:spPr bwMode="auto">
            <a:xfrm>
              <a:off x="-1" y="81279"/>
              <a:ext cx="7683501" cy="5994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r>
                <a:rPr lang="en-US" sz="3500"/>
                <a:t>Time</a:t>
              </a:r>
              <a:endParaRPr lang="en-US"/>
            </a:p>
          </p:txBody>
        </p:sp>
      </p:grpSp>
      <p:grpSp>
        <p:nvGrpSpPr>
          <p:cNvPr id="112645" name="Group 5"/>
          <p:cNvGrpSpPr>
            <a:grpSpLocks/>
          </p:cNvGrpSpPr>
          <p:nvPr/>
        </p:nvGrpSpPr>
        <p:grpSpPr bwMode="auto">
          <a:xfrm>
            <a:off x="506413" y="506413"/>
            <a:ext cx="762000" cy="5165725"/>
            <a:chOff x="-1" y="0"/>
            <a:chExt cx="762002" cy="5164667"/>
          </a:xfrm>
        </p:grpSpPr>
        <p:sp>
          <p:nvSpPr>
            <p:cNvPr id="112646" name="AutoShape 6"/>
            <p:cNvSpPr>
              <a:spLocks/>
            </p:cNvSpPr>
            <p:nvPr/>
          </p:nvSpPr>
          <p:spPr bwMode="auto">
            <a:xfrm rot="16200000">
              <a:off x="-2201334" y="2201334"/>
              <a:ext cx="5164667" cy="762000"/>
            </a:xfrm>
            <a:prstGeom prst="rightArrow">
              <a:avLst>
                <a:gd name="adj1" fmla="val 50000"/>
                <a:gd name="adj2" fmla="val 49986"/>
              </a:avLst>
            </a:prstGeom>
            <a:gradFill rotWithShape="0">
              <a:gsLst>
                <a:gs pos="0">
                  <a:srgbClr val="A0A0F0"/>
                </a:gs>
                <a:gs pos="100000">
                  <a:srgbClr val="2424A8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647" name="AutoShape 7"/>
            <p:cNvSpPr>
              <a:spLocks/>
            </p:cNvSpPr>
            <p:nvPr/>
          </p:nvSpPr>
          <p:spPr bwMode="auto">
            <a:xfrm rot="16200000">
              <a:off x="-2106084" y="2403262"/>
              <a:ext cx="4974168" cy="5486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r>
                <a:rPr lang="en-US">
                  <a:solidFill>
                    <a:srgbClr val="FFFF00"/>
                  </a:solidFill>
                </a:rPr>
                <a:t>Work  Hours  Remaining</a:t>
              </a:r>
              <a:endParaRPr lang="en-US"/>
            </a:p>
          </p:txBody>
        </p:sp>
      </p:grpSp>
      <p:sp>
        <p:nvSpPr>
          <p:cNvPr id="112648" name="AutoShape 8"/>
          <p:cNvSpPr>
            <a:spLocks/>
          </p:cNvSpPr>
          <p:nvPr/>
        </p:nvSpPr>
        <p:spPr bwMode="auto">
          <a:xfrm>
            <a:off x="1184275" y="1268413"/>
            <a:ext cx="339725" cy="3397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1F1F1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2600" u="sng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12649" name="AutoShape 9"/>
          <p:cNvSpPr>
            <a:spLocks/>
          </p:cNvSpPr>
          <p:nvPr/>
        </p:nvSpPr>
        <p:spPr bwMode="auto">
          <a:xfrm>
            <a:off x="8974138" y="5418138"/>
            <a:ext cx="338137" cy="33813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1F1F1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2600" u="sng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cxnSp>
        <p:nvCxnSpPr>
          <p:cNvPr id="112650" name="AutoShape 10"/>
          <p:cNvCxnSpPr>
            <a:cxnSpLocks noChangeShapeType="1"/>
            <a:stCxn id="112648" idx="0"/>
            <a:endCxn id="112649" idx="0"/>
          </p:cNvCxnSpPr>
          <p:nvPr/>
        </p:nvCxnSpPr>
        <p:spPr bwMode="auto">
          <a:xfrm>
            <a:off x="1354138" y="1438275"/>
            <a:ext cx="7789862" cy="4149725"/>
          </a:xfrm>
          <a:prstGeom prst="straightConnector1">
            <a:avLst/>
          </a:prstGeom>
          <a:noFill/>
          <a:ln w="38100" cap="flat" cmpd="sng">
            <a:solidFill>
              <a:srgbClr val="F1F1F1"/>
            </a:solidFill>
            <a:prstDash val="solid"/>
            <a:round/>
            <a:headEnd/>
            <a:tailEnd type="triangle" w="med" len="med"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51" name="AutoShape 11"/>
          <p:cNvSpPr>
            <a:spLocks/>
          </p:cNvSpPr>
          <p:nvPr/>
        </p:nvSpPr>
        <p:spPr bwMode="auto">
          <a:xfrm>
            <a:off x="1463675" y="762000"/>
            <a:ext cx="1560513" cy="598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sz="3500"/>
              <a:t>350 hrs.</a:t>
            </a:r>
            <a:endParaRPr lang="en-US"/>
          </a:p>
        </p:txBody>
      </p:sp>
      <p:sp>
        <p:nvSpPr>
          <p:cNvPr id="112652" name="AutoShape 12"/>
          <p:cNvSpPr>
            <a:spLocks/>
          </p:cNvSpPr>
          <p:nvPr/>
        </p:nvSpPr>
        <p:spPr bwMode="auto">
          <a:xfrm>
            <a:off x="7505700" y="5164138"/>
            <a:ext cx="1117600" cy="5984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sz="3500"/>
              <a:t>0 hrs</a:t>
            </a:r>
            <a:r>
              <a:rPr lang="en-US" sz="3500">
                <a:solidFill>
                  <a:srgbClr val="FFFFFF"/>
                </a:solidFill>
              </a:rPr>
              <a:t>.</a:t>
            </a:r>
            <a:endParaRPr lang="en-US"/>
          </a:p>
        </p:txBody>
      </p:sp>
      <p:sp>
        <p:nvSpPr>
          <p:cNvPr id="112653" name="Line 13"/>
          <p:cNvSpPr>
            <a:spLocks noChangeShapeType="1"/>
          </p:cNvSpPr>
          <p:nvPr/>
        </p:nvSpPr>
        <p:spPr bwMode="auto">
          <a:xfrm>
            <a:off x="1438275" y="1438275"/>
            <a:ext cx="1711325" cy="338138"/>
          </a:xfrm>
          <a:prstGeom prst="line">
            <a:avLst/>
          </a:prstGeom>
          <a:noFill/>
          <a:ln w="38100" cap="flat" cmpd="sng">
            <a:solidFill>
              <a:srgbClr val="333399"/>
            </a:solidFill>
            <a:prstDash val="solid"/>
            <a:round/>
            <a:headEnd/>
            <a:tailEnd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12654" name="Line 14"/>
          <p:cNvSpPr>
            <a:spLocks noChangeShapeType="1"/>
          </p:cNvSpPr>
          <p:nvPr/>
        </p:nvSpPr>
        <p:spPr bwMode="auto">
          <a:xfrm>
            <a:off x="3132138" y="1778000"/>
            <a:ext cx="676275" cy="1184275"/>
          </a:xfrm>
          <a:prstGeom prst="line">
            <a:avLst/>
          </a:prstGeom>
          <a:noFill/>
          <a:ln w="38100" cap="flat" cmpd="sng">
            <a:solidFill>
              <a:srgbClr val="333399"/>
            </a:solidFill>
            <a:prstDash val="solid"/>
            <a:round/>
            <a:headEnd/>
            <a:tailEnd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12655" name="Line 15"/>
          <p:cNvSpPr>
            <a:spLocks noChangeShapeType="1"/>
          </p:cNvSpPr>
          <p:nvPr/>
        </p:nvSpPr>
        <p:spPr bwMode="auto">
          <a:xfrm flipV="1">
            <a:off x="3808413" y="2624138"/>
            <a:ext cx="847725" cy="338137"/>
          </a:xfrm>
          <a:prstGeom prst="line">
            <a:avLst/>
          </a:prstGeom>
          <a:noFill/>
          <a:ln w="38100" cap="flat" cmpd="sng">
            <a:solidFill>
              <a:srgbClr val="333399"/>
            </a:solidFill>
            <a:prstDash val="solid"/>
            <a:round/>
            <a:headEnd/>
            <a:tailEnd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12656" name="Line 16"/>
          <p:cNvSpPr>
            <a:spLocks noChangeShapeType="1"/>
          </p:cNvSpPr>
          <p:nvPr/>
        </p:nvSpPr>
        <p:spPr bwMode="auto">
          <a:xfrm>
            <a:off x="4656138" y="2624138"/>
            <a:ext cx="1016000" cy="930275"/>
          </a:xfrm>
          <a:prstGeom prst="line">
            <a:avLst/>
          </a:prstGeom>
          <a:noFill/>
          <a:ln w="38100" cap="flat" cmpd="sng">
            <a:solidFill>
              <a:srgbClr val="333399"/>
            </a:solidFill>
            <a:prstDash val="solid"/>
            <a:round/>
            <a:headEnd/>
            <a:tailEnd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12657" name="Line 17"/>
          <p:cNvSpPr>
            <a:spLocks noChangeShapeType="1"/>
          </p:cNvSpPr>
          <p:nvPr/>
        </p:nvSpPr>
        <p:spPr bwMode="auto">
          <a:xfrm>
            <a:off x="5672138" y="3556000"/>
            <a:ext cx="1778000" cy="1184275"/>
          </a:xfrm>
          <a:prstGeom prst="line">
            <a:avLst/>
          </a:prstGeom>
          <a:noFill/>
          <a:ln w="38100" cap="flat" cmpd="sng">
            <a:solidFill>
              <a:srgbClr val="333399"/>
            </a:solidFill>
            <a:prstDash val="solid"/>
            <a:round/>
            <a:headEnd/>
            <a:tailEnd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12658" name="Line 18"/>
          <p:cNvSpPr>
            <a:spLocks noChangeShapeType="1"/>
          </p:cNvSpPr>
          <p:nvPr/>
        </p:nvSpPr>
        <p:spPr bwMode="auto">
          <a:xfrm>
            <a:off x="7450138" y="4740275"/>
            <a:ext cx="1016000" cy="169863"/>
          </a:xfrm>
          <a:prstGeom prst="line">
            <a:avLst/>
          </a:prstGeom>
          <a:noFill/>
          <a:ln w="38100" cap="flat" cmpd="sng">
            <a:solidFill>
              <a:srgbClr val="333399"/>
            </a:solidFill>
            <a:prstDash val="solid"/>
            <a:round/>
            <a:headEnd/>
            <a:tailEnd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12659" name="Line 19"/>
          <p:cNvSpPr>
            <a:spLocks noChangeShapeType="1"/>
          </p:cNvSpPr>
          <p:nvPr/>
        </p:nvSpPr>
        <p:spPr bwMode="auto">
          <a:xfrm>
            <a:off x="8466138" y="4910138"/>
            <a:ext cx="557212" cy="557212"/>
          </a:xfrm>
          <a:prstGeom prst="line">
            <a:avLst/>
          </a:prstGeom>
          <a:noFill/>
          <a:ln w="38100" cap="flat" cmpd="sng">
            <a:solidFill>
              <a:srgbClr val="333399"/>
            </a:solidFill>
            <a:prstDash val="solid"/>
            <a:round/>
            <a:headEnd/>
            <a:tailEnd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556426020" presetClass="entr" presetSubtype="-117488981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556426020" presetClass="entr" presetSubtype="-117488981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556426020" presetClass="entr" presetSubtype="-117488981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556426020" presetClass="entr" presetSubtype="-117488981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2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2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2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1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2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8" grpId="0" animBg="1" autoUpdateAnimBg="0"/>
      <p:bldP spid="112649" grpId="0" animBg="1" autoUpdateAnimBg="0"/>
      <p:bldP spid="112651" grpId="0" autoUpdateAnimBg="0"/>
      <p:bldP spid="112652" grpId="0" autoUpdateAnimBg="0"/>
      <p:bldP spid="112653" grpId="0" animBg="1" autoUpdateAnimBg="0"/>
      <p:bldP spid="112654" grpId="0" animBg="1" autoUpdateAnimBg="0"/>
      <p:bldP spid="112655" grpId="0" animBg="1" autoUpdateAnimBg="0"/>
      <p:bldP spid="112656" grpId="0" animBg="1" autoUpdateAnimBg="0"/>
      <p:bldP spid="112657" grpId="0" animBg="1" autoUpdateAnimBg="0"/>
      <p:bldP spid="112658" grpId="0" animBg="1" autoUpdateAnimBg="0"/>
      <p:bldP spid="112659" grpId="0" animBg="1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/>
          <p:cNvSpPr>
            <a:spLocks noGrp="1" noChangeArrowheads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lIns="0" tIns="0" rIns="0" bIns="0"/>
          <a:lstStyle/>
          <a:p>
            <a:pPr defTabSz="914400"/>
            <a:r>
              <a:rPr lang="en-US" sz="6000" b="1" dirty="0">
                <a:solidFill>
                  <a:srgbClr val="CC33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PROCESS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/>
          <p:cNvSpPr>
            <a:spLocks noGrp="1" noChangeArrowheads="1"/>
          </p:cNvSpPr>
          <p:nvPr>
            <p:ph type="title"/>
          </p:nvPr>
        </p:nvSpPr>
        <p:spPr>
          <a:xfrm>
            <a:off x="508000" y="171450"/>
            <a:ext cx="9144000" cy="1392238"/>
          </a:xfrm>
        </p:spPr>
        <p:txBody>
          <a:bodyPr lIns="0" tIns="0" rIns="0" bIns="0"/>
          <a:lstStyle/>
          <a:p>
            <a:pPr algn="ctr" defTabSz="914400"/>
            <a:r>
              <a:rPr lang="en-US" sz="64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First an idea</a:t>
            </a:r>
            <a:endParaRPr lang="en-US"/>
          </a:p>
        </p:txBody>
      </p:sp>
      <p:pic>
        <p:nvPicPr>
          <p:cNvPr id="103426" name="Picture 2" descr="idea -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2609850"/>
            <a:ext cx="2800350" cy="318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3427" name="Picture 3" descr="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3" y="2049463"/>
            <a:ext cx="2881312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3428" name="AutoShape 4"/>
          <p:cNvSpPr>
            <a:spLocks/>
          </p:cNvSpPr>
          <p:nvPr/>
        </p:nvSpPr>
        <p:spPr bwMode="auto">
          <a:xfrm>
            <a:off x="3959225" y="3489325"/>
            <a:ext cx="2000250" cy="1919288"/>
          </a:xfrm>
          <a:prstGeom prst="rightArrow">
            <a:avLst>
              <a:gd name="adj1" fmla="val 50000"/>
              <a:gd name="adj2" fmla="val 50025"/>
            </a:avLst>
          </a:prstGeom>
          <a:gradFill rotWithShape="0">
            <a:gsLst>
              <a:gs pos="0">
                <a:srgbClr val="F8F8F8"/>
              </a:gs>
              <a:gs pos="100000">
                <a:srgbClr val="F1F1F1"/>
              </a:gs>
            </a:gsLst>
            <a:lin ang="5400000"/>
          </a:gra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103429" name="AutoShape 5"/>
          <p:cNvSpPr>
            <a:spLocks/>
          </p:cNvSpPr>
          <p:nvPr/>
        </p:nvSpPr>
        <p:spPr bwMode="auto">
          <a:xfrm>
            <a:off x="9115425" y="7196138"/>
            <a:ext cx="814388" cy="304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6675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66675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66675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66675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66675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66675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66675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66675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66675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fld id="{4ACD7171-A4E0-4785-900F-16C0A575A0C5}" type="slidenum">
              <a:rPr lang="en-US" sz="1400">
                <a:solidFill>
                  <a:srgbClr val="3F3F3F"/>
                </a:solidFill>
                <a:latin typeface="Gill Sans Light" charset="0"/>
                <a:ea typeface="Gill Sans Light" charset="0"/>
                <a:cs typeface="Gill Sans Light" charset="0"/>
                <a:sym typeface="Gill Sans Light" charset="0"/>
              </a:rPr>
              <a:pPr/>
              <a:t>85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/>
          <p:cNvSpPr>
            <a:spLocks noGrp="1" noChangeArrowheads="1"/>
          </p:cNvSpPr>
          <p:nvPr>
            <p:ph type="title"/>
          </p:nvPr>
        </p:nvSpPr>
        <p:spPr>
          <a:xfrm>
            <a:off x="508000" y="171450"/>
            <a:ext cx="9144000" cy="1392238"/>
          </a:xfrm>
        </p:spPr>
        <p:txBody>
          <a:bodyPr lIns="0" tIns="0" rIns="0" bIns="0"/>
          <a:lstStyle/>
          <a:p>
            <a:pPr algn="ctr" defTabSz="914400"/>
            <a:r>
              <a:rPr lang="en-US" sz="64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Then a Vision</a:t>
            </a:r>
            <a:endParaRPr lang="en-US"/>
          </a:p>
        </p:txBody>
      </p:sp>
      <p:sp>
        <p:nvSpPr>
          <p:cNvPr id="104450" name="AutoShape 2"/>
          <p:cNvSpPr>
            <a:spLocks/>
          </p:cNvSpPr>
          <p:nvPr/>
        </p:nvSpPr>
        <p:spPr bwMode="auto">
          <a:xfrm>
            <a:off x="4119563" y="3409950"/>
            <a:ext cx="2000250" cy="1919288"/>
          </a:xfrm>
          <a:prstGeom prst="rightArrow">
            <a:avLst>
              <a:gd name="adj1" fmla="val 50000"/>
              <a:gd name="adj2" fmla="val 50025"/>
            </a:avLst>
          </a:prstGeom>
          <a:gradFill rotWithShape="0">
            <a:gsLst>
              <a:gs pos="0">
                <a:srgbClr val="F8F8F8"/>
              </a:gs>
              <a:gs pos="100000">
                <a:srgbClr val="F1F1F1"/>
              </a:gs>
            </a:gsLst>
            <a:lin ang="5400000"/>
          </a:gra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3500">
              <a:solidFill>
                <a:srgbClr val="FFFFFF"/>
              </a:solidFill>
            </a:endParaRPr>
          </a:p>
        </p:txBody>
      </p:sp>
      <p:pic>
        <p:nvPicPr>
          <p:cNvPr id="104451" name="Picture 3" descr="C:\Users\Public\Pictures\graphitis\targ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25" y="2370138"/>
            <a:ext cx="3419475" cy="3798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4452" name="AutoShape 4"/>
          <p:cNvSpPr>
            <a:spLocks/>
          </p:cNvSpPr>
          <p:nvPr/>
        </p:nvSpPr>
        <p:spPr bwMode="auto">
          <a:xfrm>
            <a:off x="9115425" y="7196138"/>
            <a:ext cx="814388" cy="304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6675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66675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66675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66675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66675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66675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66675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66675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66675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fld id="{A4A35F78-E0A5-46FC-851E-6DD6E9D13DFD}" type="slidenum">
              <a:rPr lang="en-US" sz="1400">
                <a:solidFill>
                  <a:srgbClr val="3F3F3F"/>
                </a:solidFill>
                <a:latin typeface="Gill Sans Light" charset="0"/>
                <a:ea typeface="Gill Sans Light" charset="0"/>
                <a:cs typeface="Gill Sans Light" charset="0"/>
                <a:sym typeface="Gill Sans Light" charset="0"/>
              </a:rPr>
              <a:pPr/>
              <a:t>86</a:t>
            </a:fld>
            <a:endParaRPr lang="en-US"/>
          </a:p>
        </p:txBody>
      </p:sp>
      <p:pic>
        <p:nvPicPr>
          <p:cNvPr id="104453" name="Picture 5" descr="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2049463"/>
            <a:ext cx="2881313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/>
          <p:cNvSpPr>
            <a:spLocks noGrp="1" noChangeArrowheads="1"/>
          </p:cNvSpPr>
          <p:nvPr>
            <p:ph type="title"/>
          </p:nvPr>
        </p:nvSpPr>
        <p:spPr>
          <a:xfrm>
            <a:off x="471488" y="33338"/>
            <a:ext cx="9144000" cy="1392237"/>
          </a:xfrm>
        </p:spPr>
        <p:txBody>
          <a:bodyPr lIns="0" tIns="0" rIns="0" bIns="0"/>
          <a:lstStyle/>
          <a:p>
            <a:pPr algn="ctr" defTabSz="914400"/>
            <a:r>
              <a:rPr lang="en-US" sz="64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The Vision</a:t>
            </a:r>
            <a:endParaRPr lang="en-US"/>
          </a:p>
        </p:txBody>
      </p:sp>
      <p:pic>
        <p:nvPicPr>
          <p:cNvPr id="105474" name="Picture 2" descr="el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28888"/>
            <a:ext cx="6642100" cy="42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5475" name="Group 3"/>
          <p:cNvGrpSpPr>
            <a:grpSpLocks/>
          </p:cNvGrpSpPr>
          <p:nvPr/>
        </p:nvGrpSpPr>
        <p:grpSpPr bwMode="auto">
          <a:xfrm>
            <a:off x="7319963" y="688975"/>
            <a:ext cx="2000250" cy="2000250"/>
            <a:chOff x="0" y="0"/>
            <a:chExt cx="2000223" cy="2000223"/>
          </a:xfrm>
        </p:grpSpPr>
        <p:sp>
          <p:nvSpPr>
            <p:cNvPr id="105476" name="AutoShape 4"/>
            <p:cNvSpPr>
              <a:spLocks/>
            </p:cNvSpPr>
            <p:nvPr/>
          </p:nvSpPr>
          <p:spPr bwMode="auto">
            <a:xfrm>
              <a:off x="0" y="0"/>
              <a:ext cx="2000223" cy="200022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05477" name="Picture 5" descr="image103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000223" cy="2000223"/>
            </a:xfrm>
            <a:prstGeom prst="rect">
              <a:avLst/>
            </a:prstGeom>
            <a:noFill/>
            <a:ln w="190500" cap="sq" cmpd="sng">
              <a:solidFill>
                <a:srgbClr val="FFFFFF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63500" dist="50800" dir="12900015" algn="ctr" rotWithShape="0">
                <a:srgbClr val="000000">
                  <a:alpha val="2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478" name="AutoShape 6"/>
          <p:cNvSpPr>
            <a:spLocks/>
          </p:cNvSpPr>
          <p:nvPr/>
        </p:nvSpPr>
        <p:spPr bwMode="auto">
          <a:xfrm>
            <a:off x="9244013" y="6905625"/>
            <a:ext cx="814387" cy="3603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5207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207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207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207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207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5207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5207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5207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5207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fld id="{4432A078-EB56-4E8F-81BC-AF4F5379468C}" type="slidenum">
              <a:rPr lang="en-US" sz="1800">
                <a:solidFill>
                  <a:srgbClr val="3F3F3F"/>
                </a:solidFill>
                <a:latin typeface="Gill Sans Light" charset="0"/>
                <a:ea typeface="Gill Sans Light" charset="0"/>
                <a:cs typeface="Gill Sans Light" charset="0"/>
                <a:sym typeface="Gill Sans Light" charset="0"/>
              </a:rPr>
              <a:pPr/>
              <a:t>87</a:t>
            </a:fld>
            <a:endParaRPr lang="en-US"/>
          </a:p>
        </p:txBody>
      </p:sp>
      <p:sp>
        <p:nvSpPr>
          <p:cNvPr id="105479" name="AutoShape 7"/>
          <p:cNvSpPr>
            <a:spLocks/>
          </p:cNvSpPr>
          <p:nvPr/>
        </p:nvSpPr>
        <p:spPr bwMode="auto">
          <a:xfrm>
            <a:off x="3711575" y="3806825"/>
            <a:ext cx="6291263" cy="803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sz="2400">
                <a:solidFill>
                  <a:srgbClr val="C00000"/>
                </a:solidFill>
              </a:rPr>
              <a:t>The elevator test: </a:t>
            </a:r>
            <a:r>
              <a:rPr lang="en-US" sz="2400" i="1">
                <a:solidFill>
                  <a:srgbClr val="C00000"/>
                </a:solidFill>
              </a:rPr>
              <a:t>"Can you explain your product in the time it takes to ride up in an elevator?" 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9" grpId="0" animBg="1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/>
          <p:cNvSpPr>
            <a:spLocks noGrp="1" noChangeArrowheads="1"/>
          </p:cNvSpPr>
          <p:nvPr>
            <p:ph type="title"/>
          </p:nvPr>
        </p:nvSpPr>
        <p:spPr>
          <a:xfrm>
            <a:off x="508000" y="171450"/>
            <a:ext cx="9144000" cy="1392238"/>
          </a:xfrm>
        </p:spPr>
        <p:txBody>
          <a:bodyPr lIns="0" tIns="0" rIns="0" bIns="0"/>
          <a:lstStyle/>
          <a:p>
            <a:pPr algn="ctr" defTabSz="914400"/>
            <a:r>
              <a:rPr lang="en-US" sz="64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Then a Product Backlog</a:t>
            </a:r>
            <a:endParaRPr lang="en-US"/>
          </a:p>
        </p:txBody>
      </p:sp>
      <p:sp>
        <p:nvSpPr>
          <p:cNvPr id="106498" name="AutoShape 2"/>
          <p:cNvSpPr>
            <a:spLocks/>
          </p:cNvSpPr>
          <p:nvPr/>
        </p:nvSpPr>
        <p:spPr bwMode="auto">
          <a:xfrm>
            <a:off x="4198938" y="3489325"/>
            <a:ext cx="2000250" cy="1919288"/>
          </a:xfrm>
          <a:prstGeom prst="rightArrow">
            <a:avLst>
              <a:gd name="adj1" fmla="val 50000"/>
              <a:gd name="adj2" fmla="val 50025"/>
            </a:avLst>
          </a:prstGeom>
          <a:gradFill rotWithShape="0">
            <a:gsLst>
              <a:gs pos="0">
                <a:srgbClr val="F8F8F8"/>
              </a:gs>
              <a:gs pos="100000">
                <a:srgbClr val="F1F1F1"/>
              </a:gs>
            </a:gsLst>
            <a:lin ang="5400000"/>
          </a:gra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3500">
              <a:solidFill>
                <a:srgbClr val="FFFFFF"/>
              </a:solidFill>
            </a:endParaRPr>
          </a:p>
        </p:txBody>
      </p:sp>
      <p:pic>
        <p:nvPicPr>
          <p:cNvPr id="106499" name="Picture 3" descr="C:\Users\Public\Pictures\graphitis\story\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2209800"/>
            <a:ext cx="2879725" cy="379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6500" name="Picture 4" descr="C:\Users\Public\Pictures\graphitis\pb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2449513"/>
            <a:ext cx="2530475" cy="347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6501" name="AutoShape 5"/>
          <p:cNvSpPr>
            <a:spLocks/>
          </p:cNvSpPr>
          <p:nvPr/>
        </p:nvSpPr>
        <p:spPr bwMode="auto">
          <a:xfrm>
            <a:off x="9115425" y="7196138"/>
            <a:ext cx="814388" cy="304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6675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66675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66675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66675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66675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66675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66675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66675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66675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fld id="{B8EC3038-4F87-4C8B-8E5E-13258414F39F}" type="slidenum">
              <a:rPr lang="en-US" sz="1400">
                <a:solidFill>
                  <a:srgbClr val="3F3F3F"/>
                </a:solidFill>
                <a:latin typeface="Gill Sans Light" charset="0"/>
                <a:ea typeface="Gill Sans Light" charset="0"/>
                <a:cs typeface="Gill Sans Light" charset="0"/>
                <a:sym typeface="Gill Sans Light" charset="0"/>
              </a:rPr>
              <a:pPr/>
              <a:t>88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AutoShape 1"/>
          <p:cNvSpPr>
            <a:spLocks/>
          </p:cNvSpPr>
          <p:nvPr/>
        </p:nvSpPr>
        <p:spPr bwMode="auto">
          <a:xfrm>
            <a:off x="1506538" y="1506538"/>
            <a:ext cx="5240337" cy="5683250"/>
          </a:xfrm>
          <a:prstGeom prst="triangle">
            <a:avLst>
              <a:gd name="adj" fmla="val 50000"/>
            </a:avLst>
          </a:prstGeom>
          <a:gradFill rotWithShape="0">
            <a:gsLst>
              <a:gs pos="0">
                <a:srgbClr val="FFFFFF"/>
              </a:gs>
              <a:gs pos="100000">
                <a:srgbClr val="FFFFFF"/>
              </a:gs>
            </a:gsLst>
            <a:lin ang="5400000"/>
          </a:gra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171450"/>
            <a:ext cx="9144000" cy="798514"/>
          </a:xfrm>
        </p:spPr>
        <p:txBody>
          <a:bodyPr lIns="0" tIns="0" rIns="0" bIns="0"/>
          <a:lstStyle/>
          <a:p>
            <a:pPr algn="ctr" defTabSz="914400"/>
            <a:r>
              <a:rPr lang="en-US" sz="48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The Product </a:t>
            </a:r>
            <a:r>
              <a:rPr lang="en-US" sz="4800" dirty="0" smtClean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Backlog</a:t>
            </a:r>
            <a:r>
              <a:rPr lang="et-EE" sz="4800" dirty="0" smtClean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 -- </a:t>
            </a:r>
            <a:r>
              <a:rPr lang="et-EE" sz="4800" dirty="0" err="1" smtClean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Releases</a:t>
            </a:r>
            <a:endParaRPr lang="en-US" sz="1000" dirty="0"/>
          </a:p>
        </p:txBody>
      </p:sp>
      <p:sp>
        <p:nvSpPr>
          <p:cNvPr id="107523" name="AutoShape 3"/>
          <p:cNvSpPr>
            <a:spLocks/>
          </p:cNvSpPr>
          <p:nvPr/>
        </p:nvSpPr>
        <p:spPr bwMode="auto">
          <a:xfrm>
            <a:off x="2063750" y="6189663"/>
            <a:ext cx="771525" cy="942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B83D68"/>
          </a:solidFill>
          <a:ln w="38100" cap="flat" cmpd="sng">
            <a:solidFill>
              <a:srgbClr val="F2F2F2"/>
            </a:solidFill>
            <a:prstDash val="solid"/>
            <a:miter lim="0"/>
            <a:headEnd/>
            <a:tailEnd/>
          </a:ln>
          <a:effectLst>
            <a:outerShdw blurRad="12700" dist="28398" dir="3806097" algn="ctr" rotWithShape="0">
              <a:srgbClr val="5B1E33">
                <a:alpha val="50000"/>
              </a:srgbClr>
            </a:outerShdw>
          </a:effec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107524" name="AutoShape 4"/>
          <p:cNvSpPr>
            <a:spLocks/>
          </p:cNvSpPr>
          <p:nvPr/>
        </p:nvSpPr>
        <p:spPr bwMode="auto">
          <a:xfrm>
            <a:off x="3175000" y="6189663"/>
            <a:ext cx="612775" cy="942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B83D68"/>
          </a:solidFill>
          <a:ln w="38100" cap="flat" cmpd="sng">
            <a:solidFill>
              <a:srgbClr val="F2F2F2"/>
            </a:solidFill>
            <a:prstDash val="solid"/>
            <a:miter lim="0"/>
            <a:headEnd/>
            <a:tailEnd/>
          </a:ln>
          <a:effectLst>
            <a:outerShdw blurRad="12700" dist="28398" dir="3806097" algn="ctr" rotWithShape="0">
              <a:srgbClr val="5B1E33">
                <a:alpha val="50000"/>
              </a:srgbClr>
            </a:outerShdw>
          </a:effec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107525" name="AutoShape 5"/>
          <p:cNvSpPr>
            <a:spLocks/>
          </p:cNvSpPr>
          <p:nvPr/>
        </p:nvSpPr>
        <p:spPr bwMode="auto">
          <a:xfrm>
            <a:off x="4125913" y="6189663"/>
            <a:ext cx="498475" cy="942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B83D68"/>
          </a:solidFill>
          <a:ln w="38100" cap="flat" cmpd="sng">
            <a:solidFill>
              <a:srgbClr val="F2F2F2"/>
            </a:solidFill>
            <a:prstDash val="solid"/>
            <a:miter lim="0"/>
            <a:headEnd/>
            <a:tailEnd/>
          </a:ln>
          <a:effectLst>
            <a:outerShdw blurRad="12700" dist="28398" dir="3806097" algn="ctr" rotWithShape="0">
              <a:srgbClr val="5B1E33">
                <a:alpha val="50000"/>
              </a:srgbClr>
            </a:outerShdw>
          </a:effec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107526" name="AutoShape 6"/>
          <p:cNvSpPr>
            <a:spLocks/>
          </p:cNvSpPr>
          <p:nvPr/>
        </p:nvSpPr>
        <p:spPr bwMode="auto">
          <a:xfrm>
            <a:off x="4841875" y="6189663"/>
            <a:ext cx="612775" cy="942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B83D68"/>
          </a:solidFill>
          <a:ln w="38100" cap="flat" cmpd="sng">
            <a:solidFill>
              <a:srgbClr val="F2F2F2"/>
            </a:solidFill>
            <a:prstDash val="solid"/>
            <a:miter lim="0"/>
            <a:headEnd/>
            <a:tailEnd/>
          </a:ln>
          <a:effectLst>
            <a:outerShdw blurRad="12700" dist="28398" dir="3806097" algn="ctr" rotWithShape="0">
              <a:srgbClr val="5B1E33">
                <a:alpha val="50000"/>
              </a:srgbClr>
            </a:outerShdw>
          </a:effec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107527" name="AutoShape 7"/>
          <p:cNvSpPr>
            <a:spLocks/>
          </p:cNvSpPr>
          <p:nvPr/>
        </p:nvSpPr>
        <p:spPr bwMode="auto">
          <a:xfrm>
            <a:off x="5635625" y="6189663"/>
            <a:ext cx="412750" cy="942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B83D68"/>
          </a:solidFill>
          <a:ln w="38100" cap="flat" cmpd="sng">
            <a:solidFill>
              <a:srgbClr val="F2F2F2"/>
            </a:solidFill>
            <a:prstDash val="solid"/>
            <a:miter lim="0"/>
            <a:headEnd/>
            <a:tailEnd/>
          </a:ln>
          <a:effectLst>
            <a:outerShdw blurRad="12700" dist="28398" dir="3806097" algn="ctr" rotWithShape="0">
              <a:srgbClr val="5B1E33">
                <a:alpha val="50000"/>
              </a:srgbClr>
            </a:outerShdw>
          </a:effec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107528" name="AutoShape 8"/>
          <p:cNvSpPr>
            <a:spLocks/>
          </p:cNvSpPr>
          <p:nvPr/>
        </p:nvSpPr>
        <p:spPr bwMode="auto">
          <a:xfrm>
            <a:off x="2381250" y="5318125"/>
            <a:ext cx="771525" cy="803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83D68"/>
          </a:solidFill>
          <a:ln w="38100" cap="flat" cmpd="sng">
            <a:solidFill>
              <a:srgbClr val="F2F2F2"/>
            </a:solidFill>
            <a:prstDash val="solid"/>
            <a:miter lim="0"/>
            <a:headEnd/>
            <a:tailEnd/>
          </a:ln>
          <a:effectLst>
            <a:outerShdw blurRad="12700" dist="28398" dir="3806097" algn="ctr" rotWithShape="0">
              <a:srgbClr val="5B1E33">
                <a:alpha val="50000"/>
              </a:srgbClr>
            </a:outerShdw>
          </a:effec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107529" name="AutoShape 9"/>
          <p:cNvSpPr>
            <a:spLocks/>
          </p:cNvSpPr>
          <p:nvPr/>
        </p:nvSpPr>
        <p:spPr bwMode="auto">
          <a:xfrm>
            <a:off x="3413125" y="5318125"/>
            <a:ext cx="612775" cy="803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83D68"/>
          </a:solidFill>
          <a:ln w="38100" cap="flat" cmpd="sng">
            <a:solidFill>
              <a:srgbClr val="F2F2F2"/>
            </a:solidFill>
            <a:prstDash val="solid"/>
            <a:miter lim="0"/>
            <a:headEnd/>
            <a:tailEnd/>
          </a:ln>
          <a:effectLst>
            <a:outerShdw blurRad="12700" dist="28398" dir="3806097" algn="ctr" rotWithShape="0">
              <a:srgbClr val="5B1E33">
                <a:alpha val="50000"/>
              </a:srgbClr>
            </a:outerShdw>
          </a:effec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107530" name="AutoShape 10"/>
          <p:cNvSpPr>
            <a:spLocks/>
          </p:cNvSpPr>
          <p:nvPr/>
        </p:nvSpPr>
        <p:spPr bwMode="auto">
          <a:xfrm>
            <a:off x="4445000" y="5318125"/>
            <a:ext cx="444500" cy="803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83D68"/>
          </a:solidFill>
          <a:ln w="38100" cap="flat" cmpd="sng">
            <a:solidFill>
              <a:srgbClr val="F2F2F2"/>
            </a:solidFill>
            <a:prstDash val="solid"/>
            <a:miter lim="0"/>
            <a:headEnd/>
            <a:tailEnd/>
          </a:ln>
          <a:effectLst>
            <a:outerShdw blurRad="12700" dist="28398" dir="3806097" algn="ctr" rotWithShape="0">
              <a:srgbClr val="5B1E33">
                <a:alpha val="50000"/>
              </a:srgbClr>
            </a:outerShdw>
          </a:effec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107531" name="AutoShape 11"/>
          <p:cNvSpPr>
            <a:spLocks/>
          </p:cNvSpPr>
          <p:nvPr/>
        </p:nvSpPr>
        <p:spPr bwMode="auto">
          <a:xfrm>
            <a:off x="5159375" y="5318125"/>
            <a:ext cx="612775" cy="803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83D68"/>
          </a:solidFill>
          <a:ln w="38100" cap="flat" cmpd="sng">
            <a:solidFill>
              <a:srgbClr val="F2F2F2"/>
            </a:solidFill>
            <a:prstDash val="solid"/>
            <a:miter lim="0"/>
            <a:headEnd/>
            <a:tailEnd/>
          </a:ln>
          <a:effectLst>
            <a:outerShdw blurRad="12700" dist="28398" dir="3806097" algn="ctr" rotWithShape="0">
              <a:srgbClr val="5B1E33">
                <a:alpha val="50000"/>
              </a:srgbClr>
            </a:outerShdw>
          </a:effec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107532" name="Line 12"/>
          <p:cNvSpPr>
            <a:spLocks noChangeShapeType="1"/>
          </p:cNvSpPr>
          <p:nvPr/>
        </p:nvSpPr>
        <p:spPr bwMode="auto">
          <a:xfrm>
            <a:off x="1508125" y="5159375"/>
            <a:ext cx="5270500" cy="0"/>
          </a:xfrm>
          <a:prstGeom prst="line">
            <a:avLst/>
          </a:prstGeom>
          <a:noFill/>
          <a:ln w="38100" cap="flat" cmpd="sng">
            <a:solidFill>
              <a:srgbClr val="333399"/>
            </a:solidFill>
            <a:prstDash val="solid"/>
            <a:round/>
            <a:headEnd/>
            <a:tailEnd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07533" name="AutoShape 13"/>
          <p:cNvSpPr>
            <a:spLocks/>
          </p:cNvSpPr>
          <p:nvPr/>
        </p:nvSpPr>
        <p:spPr bwMode="auto">
          <a:xfrm>
            <a:off x="2778125" y="4445000"/>
            <a:ext cx="349250" cy="676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9B639"/>
          </a:solidFill>
          <a:ln w="38100" cap="flat" cmpd="sng">
            <a:solidFill>
              <a:srgbClr val="F2F2F2"/>
            </a:solidFill>
            <a:prstDash val="solid"/>
            <a:miter lim="0"/>
            <a:headEnd/>
            <a:tailEnd/>
          </a:ln>
          <a:effectLst>
            <a:outerShdw blurRad="12700" dist="28398" dir="3806097" algn="ctr" rotWithShape="0">
              <a:srgbClr val="936104">
                <a:alpha val="50000"/>
              </a:srgbClr>
            </a:outerShdw>
          </a:effec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107534" name="AutoShape 14"/>
          <p:cNvSpPr>
            <a:spLocks/>
          </p:cNvSpPr>
          <p:nvPr/>
        </p:nvSpPr>
        <p:spPr bwMode="auto">
          <a:xfrm>
            <a:off x="3333750" y="4445000"/>
            <a:ext cx="254000" cy="676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9B639"/>
          </a:solidFill>
          <a:ln w="38100" cap="flat" cmpd="sng">
            <a:solidFill>
              <a:srgbClr val="F2F2F2"/>
            </a:solidFill>
            <a:prstDash val="solid"/>
            <a:miter lim="0"/>
            <a:headEnd/>
            <a:tailEnd/>
          </a:ln>
          <a:effectLst>
            <a:outerShdw blurRad="12700" dist="28398" dir="3806097" algn="ctr" rotWithShape="0">
              <a:srgbClr val="936104">
                <a:alpha val="50000"/>
              </a:srgbClr>
            </a:outerShdw>
          </a:effec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107535" name="AutoShape 15"/>
          <p:cNvSpPr>
            <a:spLocks/>
          </p:cNvSpPr>
          <p:nvPr/>
        </p:nvSpPr>
        <p:spPr bwMode="auto">
          <a:xfrm>
            <a:off x="4127500" y="4445000"/>
            <a:ext cx="349250" cy="676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9B639"/>
          </a:solidFill>
          <a:ln w="38100" cap="flat" cmpd="sng">
            <a:solidFill>
              <a:srgbClr val="F2F2F2"/>
            </a:solidFill>
            <a:prstDash val="solid"/>
            <a:miter lim="0"/>
            <a:headEnd/>
            <a:tailEnd/>
          </a:ln>
          <a:effectLst>
            <a:outerShdw blurRad="12700" dist="28398" dir="3806097" algn="ctr" rotWithShape="0">
              <a:srgbClr val="936104">
                <a:alpha val="50000"/>
              </a:srgbClr>
            </a:outerShdw>
          </a:effec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107536" name="AutoShape 16"/>
          <p:cNvSpPr>
            <a:spLocks/>
          </p:cNvSpPr>
          <p:nvPr/>
        </p:nvSpPr>
        <p:spPr bwMode="auto">
          <a:xfrm>
            <a:off x="4603750" y="4445000"/>
            <a:ext cx="274638" cy="676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9B639"/>
          </a:solidFill>
          <a:ln w="38100" cap="flat" cmpd="sng">
            <a:solidFill>
              <a:srgbClr val="F2F2F2"/>
            </a:solidFill>
            <a:prstDash val="solid"/>
            <a:miter lim="0"/>
            <a:headEnd/>
            <a:tailEnd/>
          </a:ln>
          <a:effectLst>
            <a:outerShdw blurRad="12700" dist="28398" dir="3806097" algn="ctr" rotWithShape="0">
              <a:srgbClr val="936104">
                <a:alpha val="50000"/>
              </a:srgbClr>
            </a:outerShdw>
          </a:effec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107537" name="AutoShape 17"/>
          <p:cNvSpPr>
            <a:spLocks/>
          </p:cNvSpPr>
          <p:nvPr/>
        </p:nvSpPr>
        <p:spPr bwMode="auto">
          <a:xfrm>
            <a:off x="4999038" y="4445000"/>
            <a:ext cx="466725" cy="676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9B639"/>
          </a:solidFill>
          <a:ln w="38100" cap="flat" cmpd="sng">
            <a:solidFill>
              <a:srgbClr val="F2F2F2"/>
            </a:solidFill>
            <a:prstDash val="solid"/>
            <a:miter lim="0"/>
            <a:headEnd/>
            <a:tailEnd/>
          </a:ln>
          <a:effectLst>
            <a:outerShdw blurRad="12700" dist="28398" dir="3806097" algn="ctr" rotWithShape="0">
              <a:srgbClr val="936104">
                <a:alpha val="50000"/>
              </a:srgbClr>
            </a:outerShdw>
          </a:effec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107538" name="AutoShape 18"/>
          <p:cNvSpPr>
            <a:spLocks/>
          </p:cNvSpPr>
          <p:nvPr/>
        </p:nvSpPr>
        <p:spPr bwMode="auto">
          <a:xfrm>
            <a:off x="3730625" y="4445000"/>
            <a:ext cx="200025" cy="676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9B639"/>
          </a:solidFill>
          <a:ln w="38100" cap="flat" cmpd="sng">
            <a:solidFill>
              <a:srgbClr val="F2F2F2"/>
            </a:solidFill>
            <a:prstDash val="solid"/>
            <a:miter lim="0"/>
            <a:headEnd/>
            <a:tailEnd/>
          </a:ln>
          <a:effectLst>
            <a:outerShdw blurRad="12700" dist="28398" dir="3806097" algn="ctr" rotWithShape="0">
              <a:srgbClr val="936104">
                <a:alpha val="50000"/>
              </a:srgbClr>
            </a:outerShdw>
          </a:effec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107539" name="AutoShape 19"/>
          <p:cNvSpPr>
            <a:spLocks/>
          </p:cNvSpPr>
          <p:nvPr/>
        </p:nvSpPr>
        <p:spPr bwMode="auto">
          <a:xfrm>
            <a:off x="3413125" y="3651250"/>
            <a:ext cx="349250" cy="676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9B639"/>
          </a:solidFill>
          <a:ln w="38100" cap="flat" cmpd="sng">
            <a:solidFill>
              <a:srgbClr val="F2F2F2"/>
            </a:solidFill>
            <a:prstDash val="solid"/>
            <a:miter lim="0"/>
            <a:headEnd/>
            <a:tailEnd/>
          </a:ln>
          <a:effectLst>
            <a:outerShdw blurRad="12700" dist="28398" dir="3806097" algn="ctr" rotWithShape="0">
              <a:srgbClr val="936104">
                <a:alpha val="50000"/>
              </a:srgbClr>
            </a:outerShdw>
          </a:effec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107540" name="AutoShape 20"/>
          <p:cNvSpPr>
            <a:spLocks/>
          </p:cNvSpPr>
          <p:nvPr/>
        </p:nvSpPr>
        <p:spPr bwMode="auto">
          <a:xfrm>
            <a:off x="3968750" y="3651250"/>
            <a:ext cx="349250" cy="676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9B639"/>
          </a:solidFill>
          <a:ln w="38100" cap="flat" cmpd="sng">
            <a:solidFill>
              <a:srgbClr val="F2F2F2"/>
            </a:solidFill>
            <a:prstDash val="solid"/>
            <a:miter lim="0"/>
            <a:headEnd/>
            <a:tailEnd/>
          </a:ln>
          <a:effectLst>
            <a:outerShdw blurRad="12700" dist="28398" dir="3806097" algn="ctr" rotWithShape="0">
              <a:srgbClr val="936104">
                <a:alpha val="50000"/>
              </a:srgbClr>
            </a:outerShdw>
          </a:effec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107541" name="AutoShape 21"/>
          <p:cNvSpPr>
            <a:spLocks/>
          </p:cNvSpPr>
          <p:nvPr/>
        </p:nvSpPr>
        <p:spPr bwMode="auto">
          <a:xfrm>
            <a:off x="4603750" y="3730625"/>
            <a:ext cx="349250" cy="676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9B639"/>
          </a:solidFill>
          <a:ln w="38100" cap="flat" cmpd="sng">
            <a:solidFill>
              <a:srgbClr val="F2F2F2"/>
            </a:solidFill>
            <a:prstDash val="solid"/>
            <a:miter lim="0"/>
            <a:headEnd/>
            <a:tailEnd/>
          </a:ln>
          <a:effectLst>
            <a:outerShdw blurRad="12700" dist="28398" dir="3806097" algn="ctr" rotWithShape="0">
              <a:srgbClr val="936104">
                <a:alpha val="50000"/>
              </a:srgbClr>
            </a:outerShdw>
          </a:effec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107542" name="AutoShape 22"/>
          <p:cNvSpPr>
            <a:spLocks/>
          </p:cNvSpPr>
          <p:nvPr/>
        </p:nvSpPr>
        <p:spPr bwMode="auto">
          <a:xfrm flipH="1">
            <a:off x="3413125" y="3094038"/>
            <a:ext cx="263525" cy="5302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00"/>
          </a:solidFill>
          <a:ln w="38100" cap="flat" cmpd="sng">
            <a:solidFill>
              <a:srgbClr val="F2F2F2"/>
            </a:solidFill>
            <a:prstDash val="solid"/>
            <a:miter lim="0"/>
            <a:headEnd/>
            <a:tailEnd/>
          </a:ln>
          <a:effectLst>
            <a:outerShdw blurRad="12700" dist="28398" dir="3806097" algn="ctr" rotWithShape="0">
              <a:srgbClr val="936104">
                <a:alpha val="50000"/>
              </a:srgbClr>
            </a:outerShdw>
          </a:effec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107543" name="AutoShape 23"/>
          <p:cNvSpPr>
            <a:spLocks/>
          </p:cNvSpPr>
          <p:nvPr/>
        </p:nvSpPr>
        <p:spPr bwMode="auto">
          <a:xfrm>
            <a:off x="3810000" y="3094038"/>
            <a:ext cx="211138" cy="5302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00"/>
          </a:solidFill>
          <a:ln w="38100" cap="flat" cmpd="sng">
            <a:solidFill>
              <a:srgbClr val="F2F2F2"/>
            </a:solidFill>
            <a:prstDash val="solid"/>
            <a:miter lim="0"/>
            <a:headEnd/>
            <a:tailEnd/>
          </a:ln>
          <a:effectLst>
            <a:outerShdw blurRad="12700" dist="28398" dir="3806097" algn="ctr" rotWithShape="0">
              <a:srgbClr val="936104">
                <a:alpha val="50000"/>
              </a:srgbClr>
            </a:outerShdw>
          </a:effec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107544" name="AutoShape 24"/>
          <p:cNvSpPr>
            <a:spLocks/>
          </p:cNvSpPr>
          <p:nvPr/>
        </p:nvSpPr>
        <p:spPr bwMode="auto">
          <a:xfrm>
            <a:off x="4206875" y="3094038"/>
            <a:ext cx="211138" cy="5302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00"/>
          </a:solidFill>
          <a:ln w="38100" cap="flat" cmpd="sng">
            <a:solidFill>
              <a:srgbClr val="F2F2F2"/>
            </a:solidFill>
            <a:prstDash val="solid"/>
            <a:miter lim="0"/>
            <a:headEnd/>
            <a:tailEnd/>
          </a:ln>
          <a:effectLst>
            <a:outerShdw blurRad="12700" dist="28398" dir="3806097" algn="ctr" rotWithShape="0">
              <a:srgbClr val="936104">
                <a:alpha val="50000"/>
              </a:srgbClr>
            </a:outerShdw>
          </a:effec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107545" name="AutoShape 25"/>
          <p:cNvSpPr>
            <a:spLocks/>
          </p:cNvSpPr>
          <p:nvPr/>
        </p:nvSpPr>
        <p:spPr bwMode="auto">
          <a:xfrm>
            <a:off x="4683125" y="3094038"/>
            <a:ext cx="136525" cy="5302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00"/>
          </a:solidFill>
          <a:ln w="38100" cap="flat" cmpd="sng">
            <a:solidFill>
              <a:srgbClr val="F2F2F2"/>
            </a:solidFill>
            <a:prstDash val="solid"/>
            <a:miter lim="0"/>
            <a:headEnd/>
            <a:tailEnd/>
          </a:ln>
          <a:effectLst>
            <a:outerShdw blurRad="12700" dist="28398" dir="3806097" algn="ctr" rotWithShape="0">
              <a:srgbClr val="936104">
                <a:alpha val="50000"/>
              </a:srgbClr>
            </a:outerShdw>
          </a:effectLst>
        </p:spPr>
        <p:txBody>
          <a:bodyPr lIns="0" tIns="0" rIns="0" bIns="0"/>
          <a:lstStyle/>
          <a:p>
            <a:endParaRPr lang="en-US" sz="3500"/>
          </a:p>
        </p:txBody>
      </p:sp>
      <p:sp>
        <p:nvSpPr>
          <p:cNvPr id="107546" name="Line 26"/>
          <p:cNvSpPr>
            <a:spLocks noChangeShapeType="1"/>
          </p:cNvSpPr>
          <p:nvPr/>
        </p:nvSpPr>
        <p:spPr bwMode="auto">
          <a:xfrm>
            <a:off x="1587500" y="3016250"/>
            <a:ext cx="5270500" cy="0"/>
          </a:xfrm>
          <a:prstGeom prst="line">
            <a:avLst/>
          </a:prstGeom>
          <a:noFill/>
          <a:ln w="38100" cap="flat" cmpd="sng">
            <a:solidFill>
              <a:srgbClr val="333399"/>
            </a:solidFill>
            <a:prstDash val="solid"/>
            <a:round/>
            <a:headEnd/>
            <a:tailEnd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07547" name="AutoShape 27"/>
          <p:cNvSpPr>
            <a:spLocks/>
          </p:cNvSpPr>
          <p:nvPr/>
        </p:nvSpPr>
        <p:spPr bwMode="auto">
          <a:xfrm>
            <a:off x="3649663" y="2619375"/>
            <a:ext cx="169862" cy="338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CCFF66"/>
          </a:solidFill>
          <a:ln w="9525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3500">
              <a:latin typeface="Gill Sans Light" charset="0"/>
              <a:ea typeface="Gill Sans Light" charset="0"/>
              <a:cs typeface="Gill Sans Light" charset="0"/>
              <a:sym typeface="Gill Sans Light" charset="0"/>
            </a:endParaRPr>
          </a:p>
        </p:txBody>
      </p:sp>
      <p:sp>
        <p:nvSpPr>
          <p:cNvPr id="107548" name="AutoShape 28"/>
          <p:cNvSpPr>
            <a:spLocks/>
          </p:cNvSpPr>
          <p:nvPr/>
        </p:nvSpPr>
        <p:spPr bwMode="auto">
          <a:xfrm>
            <a:off x="4048125" y="2619375"/>
            <a:ext cx="168275" cy="338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CCFF66"/>
          </a:solidFill>
          <a:ln w="9525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3500">
              <a:latin typeface="Gill Sans Light" charset="0"/>
              <a:ea typeface="Gill Sans Light" charset="0"/>
              <a:cs typeface="Gill Sans Light" charset="0"/>
              <a:sym typeface="Gill Sans Light" charset="0"/>
            </a:endParaRPr>
          </a:p>
        </p:txBody>
      </p:sp>
      <p:sp>
        <p:nvSpPr>
          <p:cNvPr id="107549" name="AutoShape 29"/>
          <p:cNvSpPr>
            <a:spLocks/>
          </p:cNvSpPr>
          <p:nvPr/>
        </p:nvSpPr>
        <p:spPr bwMode="auto">
          <a:xfrm>
            <a:off x="4284663" y="2619375"/>
            <a:ext cx="169862" cy="338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CCFF66"/>
          </a:solidFill>
          <a:ln w="9525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3500">
              <a:latin typeface="Gill Sans Light" charset="0"/>
              <a:ea typeface="Gill Sans Light" charset="0"/>
              <a:cs typeface="Gill Sans Light" charset="0"/>
              <a:sym typeface="Gill Sans Light" charset="0"/>
            </a:endParaRPr>
          </a:p>
        </p:txBody>
      </p:sp>
      <p:sp>
        <p:nvSpPr>
          <p:cNvPr id="107550" name="AutoShape 30"/>
          <p:cNvSpPr>
            <a:spLocks/>
          </p:cNvSpPr>
          <p:nvPr/>
        </p:nvSpPr>
        <p:spPr bwMode="auto">
          <a:xfrm>
            <a:off x="4524375" y="2619375"/>
            <a:ext cx="73025" cy="338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CCFF66"/>
          </a:solidFill>
          <a:ln w="9525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3500">
              <a:latin typeface="Gill Sans Light" charset="0"/>
              <a:ea typeface="Gill Sans Light" charset="0"/>
              <a:cs typeface="Gill Sans Light" charset="0"/>
              <a:sym typeface="Gill Sans Light" charset="0"/>
            </a:endParaRPr>
          </a:p>
        </p:txBody>
      </p:sp>
      <p:sp>
        <p:nvSpPr>
          <p:cNvPr id="107551" name="AutoShape 31"/>
          <p:cNvSpPr>
            <a:spLocks/>
          </p:cNvSpPr>
          <p:nvPr/>
        </p:nvSpPr>
        <p:spPr bwMode="auto">
          <a:xfrm>
            <a:off x="4048125" y="1825625"/>
            <a:ext cx="115888" cy="338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92D050"/>
          </a:solidFill>
          <a:ln w="9525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3500">
              <a:latin typeface="Gill Sans Light" charset="0"/>
              <a:ea typeface="Gill Sans Light" charset="0"/>
              <a:cs typeface="Gill Sans Light" charset="0"/>
              <a:sym typeface="Gill Sans Light" charset="0"/>
            </a:endParaRPr>
          </a:p>
        </p:txBody>
      </p:sp>
      <p:sp>
        <p:nvSpPr>
          <p:cNvPr id="107552" name="AutoShape 32"/>
          <p:cNvSpPr>
            <a:spLocks/>
          </p:cNvSpPr>
          <p:nvPr/>
        </p:nvSpPr>
        <p:spPr bwMode="auto">
          <a:xfrm>
            <a:off x="5715000" y="2540000"/>
            <a:ext cx="1016000" cy="3825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spcBef>
                <a:spcPts val="1100"/>
              </a:spcBef>
            </a:pPr>
            <a:r>
              <a:rPr lang="en-US" sz="2000">
                <a:latin typeface="Trebuchet MS Bold" panose="020B0703020202020204" pitchFamily="34" charset="0"/>
                <a:ea typeface="Trebuchet MS Bold" panose="020B0703020202020204" pitchFamily="34" charset="0"/>
                <a:cs typeface="Trebuchet MS Bold" panose="020B0703020202020204" pitchFamily="34" charset="0"/>
                <a:sym typeface="Trebuchet MS Bold" panose="020B0703020202020204" pitchFamily="34" charset="0"/>
              </a:rPr>
              <a:t>Sprint</a:t>
            </a:r>
            <a:endParaRPr lang="en-US"/>
          </a:p>
        </p:txBody>
      </p:sp>
      <p:sp>
        <p:nvSpPr>
          <p:cNvPr id="107553" name="AutoShape 33"/>
          <p:cNvSpPr>
            <a:spLocks/>
          </p:cNvSpPr>
          <p:nvPr/>
        </p:nvSpPr>
        <p:spPr bwMode="auto">
          <a:xfrm>
            <a:off x="5953125" y="4762500"/>
            <a:ext cx="1016000" cy="3825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spcBef>
                <a:spcPts val="1100"/>
              </a:spcBef>
            </a:pPr>
            <a:r>
              <a:rPr lang="en-US" sz="2000">
                <a:latin typeface="Trebuchet MS Bold" panose="020B0703020202020204" pitchFamily="34" charset="0"/>
                <a:ea typeface="Trebuchet MS Bold" panose="020B0703020202020204" pitchFamily="34" charset="0"/>
                <a:cs typeface="Trebuchet MS Bold" panose="020B0703020202020204" pitchFamily="34" charset="0"/>
                <a:sym typeface="Trebuchet MS Bold" panose="020B0703020202020204" pitchFamily="34" charset="0"/>
              </a:rPr>
              <a:t>Release</a:t>
            </a:r>
            <a:endParaRPr lang="en-US"/>
          </a:p>
        </p:txBody>
      </p:sp>
      <p:sp>
        <p:nvSpPr>
          <p:cNvPr id="107554" name="AutoShape 34"/>
          <p:cNvSpPr>
            <a:spLocks/>
          </p:cNvSpPr>
          <p:nvPr/>
        </p:nvSpPr>
        <p:spPr bwMode="auto">
          <a:xfrm>
            <a:off x="6824663" y="6429375"/>
            <a:ext cx="1260475" cy="6746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spcBef>
                <a:spcPts val="1100"/>
              </a:spcBef>
            </a:pPr>
            <a:r>
              <a:rPr lang="en-US" sz="2000">
                <a:latin typeface="Trebuchet MS Bold" panose="020B0703020202020204" pitchFamily="34" charset="0"/>
                <a:ea typeface="Trebuchet MS Bold" panose="020B0703020202020204" pitchFamily="34" charset="0"/>
                <a:cs typeface="Trebuchet MS Bold" panose="020B0703020202020204" pitchFamily="34" charset="0"/>
                <a:sym typeface="Trebuchet MS Bold" panose="020B0703020202020204" pitchFamily="34" charset="0"/>
              </a:rPr>
              <a:t>Future Releases</a:t>
            </a:r>
            <a:endParaRPr lang="en-US"/>
          </a:p>
        </p:txBody>
      </p:sp>
      <p:sp>
        <p:nvSpPr>
          <p:cNvPr id="107555" name="Line 35"/>
          <p:cNvSpPr>
            <a:spLocks noChangeShapeType="1"/>
          </p:cNvSpPr>
          <p:nvPr/>
        </p:nvSpPr>
        <p:spPr bwMode="auto">
          <a:xfrm flipH="1">
            <a:off x="1508125" y="3016250"/>
            <a:ext cx="0" cy="2116138"/>
          </a:xfrm>
          <a:prstGeom prst="line">
            <a:avLst/>
          </a:prstGeom>
          <a:noFill/>
          <a:ln w="38100" cap="flat" cmpd="sng">
            <a:solidFill>
              <a:srgbClr val="333399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07556" name="AutoShape 36"/>
          <p:cNvSpPr>
            <a:spLocks/>
          </p:cNvSpPr>
          <p:nvPr/>
        </p:nvSpPr>
        <p:spPr bwMode="auto">
          <a:xfrm rot="16200000">
            <a:off x="838201" y="3603625"/>
            <a:ext cx="571500" cy="11080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spcBef>
                <a:spcPts val="1100"/>
              </a:spcBef>
            </a:pPr>
            <a:r>
              <a:rPr lang="en-US" sz="1700">
                <a:latin typeface="Trebuchet MS Bold" panose="020B0703020202020204" pitchFamily="34" charset="0"/>
                <a:ea typeface="Trebuchet MS Bold" panose="020B0703020202020204" pitchFamily="34" charset="0"/>
                <a:cs typeface="Trebuchet MS Bold" panose="020B0703020202020204" pitchFamily="34" charset="0"/>
                <a:sym typeface="Trebuchet MS Bold" panose="020B0703020202020204" pitchFamily="34" charset="0"/>
              </a:rPr>
              <a:t>Medium Priority</a:t>
            </a:r>
            <a:endParaRPr lang="en-US"/>
          </a:p>
        </p:txBody>
      </p:sp>
      <p:sp>
        <p:nvSpPr>
          <p:cNvPr id="107557" name="AutoShape 37"/>
          <p:cNvSpPr>
            <a:spLocks/>
          </p:cNvSpPr>
          <p:nvPr/>
        </p:nvSpPr>
        <p:spPr bwMode="auto">
          <a:xfrm>
            <a:off x="3889375" y="2619375"/>
            <a:ext cx="168275" cy="338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CCFF66"/>
          </a:solidFill>
          <a:ln w="9525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3500">
              <a:latin typeface="Gill Sans Light" charset="0"/>
              <a:ea typeface="Gill Sans Light" charset="0"/>
              <a:cs typeface="Gill Sans Light" charset="0"/>
              <a:sym typeface="Gill Sans Light" charset="0"/>
            </a:endParaRPr>
          </a:p>
        </p:txBody>
      </p:sp>
      <p:sp>
        <p:nvSpPr>
          <p:cNvPr id="107558" name="AutoShape 38"/>
          <p:cNvSpPr>
            <a:spLocks/>
          </p:cNvSpPr>
          <p:nvPr/>
        </p:nvSpPr>
        <p:spPr bwMode="auto">
          <a:xfrm>
            <a:off x="4216400" y="1993900"/>
            <a:ext cx="117475" cy="3397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92D050"/>
          </a:solidFill>
          <a:ln w="9525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3500">
              <a:latin typeface="Gill Sans Light" charset="0"/>
              <a:ea typeface="Gill Sans Light" charset="0"/>
              <a:cs typeface="Gill Sans Light" charset="0"/>
              <a:sym typeface="Gill Sans Light" charset="0"/>
            </a:endParaRPr>
          </a:p>
        </p:txBody>
      </p:sp>
      <p:sp>
        <p:nvSpPr>
          <p:cNvPr id="107559" name="AutoShape 39"/>
          <p:cNvSpPr>
            <a:spLocks/>
          </p:cNvSpPr>
          <p:nvPr/>
        </p:nvSpPr>
        <p:spPr bwMode="auto">
          <a:xfrm>
            <a:off x="3889375" y="2222500"/>
            <a:ext cx="115888" cy="338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92D050"/>
          </a:solidFill>
          <a:ln w="9525" cap="flat" cmpd="sng">
            <a:solidFill>
              <a:srgbClr val="00000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3500">
              <a:latin typeface="Gill Sans Light" charset="0"/>
              <a:ea typeface="Gill Sans Light" charset="0"/>
              <a:cs typeface="Gill Sans Light" charset="0"/>
              <a:sym typeface="Gill Sans Light" charset="0"/>
            </a:endParaRPr>
          </a:p>
        </p:txBody>
      </p:sp>
      <p:sp>
        <p:nvSpPr>
          <p:cNvPr id="107560" name="Line 40"/>
          <p:cNvSpPr>
            <a:spLocks noChangeShapeType="1"/>
          </p:cNvSpPr>
          <p:nvPr/>
        </p:nvSpPr>
        <p:spPr bwMode="auto">
          <a:xfrm flipH="1">
            <a:off x="1504950" y="1428750"/>
            <a:ext cx="1588" cy="1587500"/>
          </a:xfrm>
          <a:prstGeom prst="line">
            <a:avLst/>
          </a:prstGeom>
          <a:noFill/>
          <a:ln w="38100" cap="flat" cmpd="sng">
            <a:solidFill>
              <a:srgbClr val="333399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>
            <a:lvl1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45720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07561" name="AutoShape 41"/>
          <p:cNvSpPr>
            <a:spLocks/>
          </p:cNvSpPr>
          <p:nvPr/>
        </p:nvSpPr>
        <p:spPr bwMode="auto">
          <a:xfrm rot="16200000">
            <a:off x="735013" y="1785937"/>
            <a:ext cx="685800" cy="8540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spcBef>
                <a:spcPts val="1100"/>
              </a:spcBef>
            </a:pPr>
            <a:r>
              <a:rPr lang="en-US" sz="1700">
                <a:latin typeface="Trebuchet MS Bold" panose="020B0703020202020204" pitchFamily="34" charset="0"/>
                <a:ea typeface="Trebuchet MS Bold" panose="020B0703020202020204" pitchFamily="34" charset="0"/>
                <a:cs typeface="Trebuchet MS Bold" panose="020B0703020202020204" pitchFamily="34" charset="0"/>
                <a:sym typeface="Trebuchet MS Bold" panose="020B0703020202020204" pitchFamily="34" charset="0"/>
              </a:rPr>
              <a:t>High priority</a:t>
            </a:r>
            <a:endParaRPr lang="en-US"/>
          </a:p>
        </p:txBody>
      </p:sp>
      <p:sp>
        <p:nvSpPr>
          <p:cNvPr id="107562" name="AutoShape 42"/>
          <p:cNvSpPr>
            <a:spLocks/>
          </p:cNvSpPr>
          <p:nvPr/>
        </p:nvSpPr>
        <p:spPr bwMode="auto">
          <a:xfrm>
            <a:off x="9244013" y="7064375"/>
            <a:ext cx="814387" cy="304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6675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66675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66675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66675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666750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defTabSz="66675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defTabSz="66675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defTabSz="66675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defTabSz="66675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fld id="{EFE7F705-8EE5-45B3-9FAA-0F1250F280A5}" type="slidenum">
              <a:rPr lang="en-US" sz="1400">
                <a:solidFill>
                  <a:srgbClr val="3F3F3F"/>
                </a:solidFill>
                <a:latin typeface="Gill Sans Light" charset="0"/>
                <a:ea typeface="Gill Sans Light" charset="0"/>
                <a:cs typeface="Gill Sans Light" charset="0"/>
                <a:sym typeface="Gill Sans Light" charset="0"/>
              </a:rPr>
              <a:pPr/>
              <a:t>89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AutoShape 1"/>
          <p:cNvSpPr>
            <a:spLocks/>
          </p:cNvSpPr>
          <p:nvPr/>
        </p:nvSpPr>
        <p:spPr bwMode="auto">
          <a:xfrm>
            <a:off x="342900" y="685800"/>
            <a:ext cx="9398000" cy="6045200"/>
          </a:xfrm>
          <a:prstGeom prst="roundRect">
            <a:avLst>
              <a:gd name="adj" fmla="val 5042"/>
            </a:avLst>
          </a:prstGeom>
          <a:solidFill>
            <a:srgbClr val="F1F1F1"/>
          </a:solidFill>
          <a:ln w="50800" cap="flat" cmpd="sng">
            <a:solidFill>
              <a:srgbClr val="910000"/>
            </a:solidFill>
            <a:prstDash val="solid"/>
            <a:round/>
            <a:headEnd/>
            <a:tailEnd/>
          </a:ln>
          <a:effectLst>
            <a:outerShdw blurRad="114300" dist="63500" dir="2700000" algn="ctr" rotWithShape="0">
              <a:srgbClr val="000000">
                <a:alpha val="29999"/>
              </a:srgb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78" name="AutoShape 2"/>
          <p:cNvSpPr>
            <a:spLocks/>
          </p:cNvSpPr>
          <p:nvPr/>
        </p:nvSpPr>
        <p:spPr bwMode="auto">
          <a:xfrm>
            <a:off x="584200" y="2006600"/>
            <a:ext cx="8915400" cy="393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188913" indent="-188913"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algn="ctr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algn="ctr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algn="ctr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algn="ctr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>
              <a:buClr>
                <a:srgbClr val="000000"/>
              </a:buClr>
              <a:buSzPct val="125000"/>
              <a:buFont typeface="Gill Sans" charset="0"/>
              <a:buChar char="•"/>
            </a:pPr>
            <a:r>
              <a:rPr lang="en-US" sz="2700"/>
              <a:t>Scrum is an agile process that allows us to focus on delivering the highest business value in the shortest time. </a:t>
            </a:r>
          </a:p>
          <a:p>
            <a:pPr algn="l">
              <a:buClr>
                <a:srgbClr val="000000"/>
              </a:buClr>
              <a:buSzPct val="125000"/>
              <a:buFont typeface="Gill Sans" charset="0"/>
              <a:buChar char="•"/>
            </a:pPr>
            <a:r>
              <a:rPr lang="en-US" sz="2700"/>
              <a:t>It allows us to rapidly and repeatedly inspect actual working software (every two weeks to one month).</a:t>
            </a:r>
          </a:p>
          <a:p>
            <a:pPr algn="l">
              <a:buClr>
                <a:srgbClr val="000000"/>
              </a:buClr>
              <a:buSzPct val="125000"/>
              <a:buFont typeface="Gill Sans" charset="0"/>
              <a:buChar char="•"/>
            </a:pPr>
            <a:r>
              <a:rPr lang="en-US" sz="2700"/>
              <a:t>The business sets the priorities. Teams self-organize to determine the best way to deliver the highest priority features. </a:t>
            </a:r>
          </a:p>
          <a:p>
            <a:pPr algn="l">
              <a:buClr>
                <a:srgbClr val="000000"/>
              </a:buClr>
              <a:buSzPct val="125000"/>
              <a:buFont typeface="Gill Sans" charset="0"/>
              <a:buChar char="•"/>
            </a:pPr>
            <a:r>
              <a:rPr lang="en-US" sz="2700"/>
              <a:t>Every two weeks to a month anyone can see real working software and decide to release it as is or continue to enhance it for another sprint.</a:t>
            </a:r>
            <a:endParaRPr lang="en-US"/>
          </a:p>
        </p:txBody>
      </p:sp>
      <p:sp>
        <p:nvSpPr>
          <p:cNvPr id="24579" name="AutoShape 3"/>
          <p:cNvSpPr>
            <a:spLocks/>
          </p:cNvSpPr>
          <p:nvPr/>
        </p:nvSpPr>
        <p:spPr bwMode="auto">
          <a:xfrm>
            <a:off x="812800" y="698500"/>
            <a:ext cx="4140200" cy="736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91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80" name="AutoShape 4"/>
          <p:cNvSpPr>
            <a:spLocks/>
          </p:cNvSpPr>
          <p:nvPr/>
        </p:nvSpPr>
        <p:spPr bwMode="auto">
          <a:xfrm rot="10800000">
            <a:off x="4913313" y="977900"/>
            <a:ext cx="496887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733" y="65"/>
                </a:moveTo>
                <a:cubicBezTo>
                  <a:pt x="4547" y="550"/>
                  <a:pt x="111" y="6203"/>
                  <a:pt x="14" y="14129"/>
                </a:cubicBezTo>
                <a:cubicBezTo>
                  <a:pt x="9" y="16619"/>
                  <a:pt x="5" y="19109"/>
                  <a:pt x="0" y="21599"/>
                </a:cubicBezTo>
                <a:cubicBezTo>
                  <a:pt x="7200" y="21599"/>
                  <a:pt x="14399" y="21599"/>
                  <a:pt x="21599" y="21599"/>
                </a:cubicBezTo>
                <a:cubicBezTo>
                  <a:pt x="21599" y="14399"/>
                  <a:pt x="21599" y="7200"/>
                  <a:pt x="21599" y="0"/>
                </a:cubicBezTo>
                <a:cubicBezTo>
                  <a:pt x="18977" y="22"/>
                  <a:pt x="16355" y="43"/>
                  <a:pt x="13733" y="65"/>
                </a:cubicBezTo>
                <a:cubicBezTo>
                  <a:pt x="13733" y="65"/>
                  <a:pt x="13733" y="65"/>
                  <a:pt x="13733" y="65"/>
                </a:cubicBezTo>
                <a:cubicBezTo>
                  <a:pt x="13733" y="65"/>
                  <a:pt x="13733" y="65"/>
                  <a:pt x="13733" y="65"/>
                </a:cubicBezTo>
              </a:path>
            </a:pathLst>
          </a:custGeom>
          <a:solidFill>
            <a:srgbClr val="91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81" name="AutoShape 5"/>
          <p:cNvSpPr>
            <a:spLocks/>
          </p:cNvSpPr>
          <p:nvPr/>
        </p:nvSpPr>
        <p:spPr bwMode="auto">
          <a:xfrm>
            <a:off x="328613" y="671513"/>
            <a:ext cx="496887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733" y="65"/>
                </a:moveTo>
                <a:cubicBezTo>
                  <a:pt x="4547" y="550"/>
                  <a:pt x="111" y="6203"/>
                  <a:pt x="14" y="14129"/>
                </a:cubicBezTo>
                <a:cubicBezTo>
                  <a:pt x="9" y="16619"/>
                  <a:pt x="5" y="19109"/>
                  <a:pt x="0" y="21599"/>
                </a:cubicBezTo>
                <a:cubicBezTo>
                  <a:pt x="7200" y="21599"/>
                  <a:pt x="14399" y="21599"/>
                  <a:pt x="21599" y="21599"/>
                </a:cubicBezTo>
                <a:cubicBezTo>
                  <a:pt x="21599" y="14399"/>
                  <a:pt x="21599" y="7200"/>
                  <a:pt x="21599" y="0"/>
                </a:cubicBezTo>
                <a:cubicBezTo>
                  <a:pt x="18977" y="22"/>
                  <a:pt x="16355" y="43"/>
                  <a:pt x="13733" y="65"/>
                </a:cubicBezTo>
                <a:cubicBezTo>
                  <a:pt x="13733" y="65"/>
                  <a:pt x="13733" y="65"/>
                  <a:pt x="13733" y="65"/>
                </a:cubicBezTo>
                <a:cubicBezTo>
                  <a:pt x="13733" y="65"/>
                  <a:pt x="13733" y="65"/>
                  <a:pt x="13733" y="65"/>
                </a:cubicBezTo>
              </a:path>
            </a:pathLst>
          </a:custGeom>
          <a:solidFill>
            <a:srgbClr val="91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82" name="AutoShape 6"/>
          <p:cNvSpPr>
            <a:spLocks/>
          </p:cNvSpPr>
          <p:nvPr/>
        </p:nvSpPr>
        <p:spPr bwMode="auto">
          <a:xfrm>
            <a:off x="330200" y="1117600"/>
            <a:ext cx="584200" cy="31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91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83" name="AutoShape 7"/>
          <p:cNvSpPr>
            <a:spLocks/>
          </p:cNvSpPr>
          <p:nvPr/>
        </p:nvSpPr>
        <p:spPr bwMode="auto">
          <a:xfrm>
            <a:off x="4826000" y="685800"/>
            <a:ext cx="584200" cy="33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91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84" name="AutoShape 8"/>
          <p:cNvSpPr>
            <a:spLocks/>
          </p:cNvSpPr>
          <p:nvPr/>
        </p:nvSpPr>
        <p:spPr bwMode="auto">
          <a:xfrm>
            <a:off x="647700" y="698500"/>
            <a:ext cx="4356100" cy="596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algn="l"/>
            <a:r>
              <a:rPr lang="en-US" sz="3400">
                <a:solidFill>
                  <a:srgbClr val="FFFFFF"/>
                </a:solidFill>
              </a:rPr>
              <a:t>Scrum in 100 words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AutoShape 1"/>
          <p:cNvSpPr>
            <a:spLocks/>
          </p:cNvSpPr>
          <p:nvPr/>
        </p:nvSpPr>
        <p:spPr bwMode="auto">
          <a:xfrm>
            <a:off x="1983656" y="119856"/>
            <a:ext cx="5755407" cy="788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sz="4800" dirty="0">
                <a:solidFill>
                  <a:srgbClr val="CC3300"/>
                </a:solidFill>
              </a:rPr>
              <a:t>Release Planning</a:t>
            </a:r>
            <a:endParaRPr lang="en-US" dirty="0"/>
          </a:p>
        </p:txBody>
      </p:sp>
      <p:pic>
        <p:nvPicPr>
          <p:cNvPr id="108546" name="Picture 2" descr="C:\Documents and Settings\bnaton0\My Documents\My Pictures\Microsoft Clip Organizer\j04339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72" y="281608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8547" name="Group 3"/>
          <p:cNvGrpSpPr>
            <a:grpSpLocks/>
          </p:cNvGrpSpPr>
          <p:nvPr/>
        </p:nvGrpSpPr>
        <p:grpSpPr bwMode="auto">
          <a:xfrm>
            <a:off x="3765550" y="4024313"/>
            <a:ext cx="2454275" cy="338137"/>
            <a:chOff x="-1" y="0"/>
            <a:chExt cx="2455335" cy="338667"/>
          </a:xfrm>
        </p:grpSpPr>
        <p:sp>
          <p:nvSpPr>
            <p:cNvPr id="108548" name="AutoShape 4"/>
            <p:cNvSpPr>
              <a:spLocks/>
            </p:cNvSpPr>
            <p:nvPr/>
          </p:nvSpPr>
          <p:spPr bwMode="auto">
            <a:xfrm>
              <a:off x="-1" y="0"/>
              <a:ext cx="2455335" cy="3386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B0F0"/>
            </a:solid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08549" name="AutoShape 5"/>
            <p:cNvSpPr>
              <a:spLocks/>
            </p:cNvSpPr>
            <p:nvPr/>
          </p:nvSpPr>
          <p:spPr bwMode="auto">
            <a:xfrm>
              <a:off x="-1" y="34713"/>
              <a:ext cx="2455335" cy="2692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r>
                <a:rPr lang="en-US" sz="1200" b="1"/>
                <a:t>3</a:t>
              </a:r>
              <a:endParaRPr lang="en-US"/>
            </a:p>
          </p:txBody>
        </p:sp>
      </p:grpSp>
      <p:grpSp>
        <p:nvGrpSpPr>
          <p:cNvPr id="108550" name="Group 6"/>
          <p:cNvGrpSpPr>
            <a:grpSpLocks/>
          </p:cNvGrpSpPr>
          <p:nvPr/>
        </p:nvGrpSpPr>
        <p:grpSpPr bwMode="auto">
          <a:xfrm>
            <a:off x="3765550" y="2589213"/>
            <a:ext cx="2454275" cy="269875"/>
            <a:chOff x="0" y="-1"/>
            <a:chExt cx="2455334" cy="269242"/>
          </a:xfrm>
        </p:grpSpPr>
        <p:sp>
          <p:nvSpPr>
            <p:cNvPr id="108551" name="AutoShape 7"/>
            <p:cNvSpPr>
              <a:spLocks/>
            </p:cNvSpPr>
            <p:nvPr/>
          </p:nvSpPr>
          <p:spPr bwMode="auto">
            <a:xfrm>
              <a:off x="0" y="49953"/>
              <a:ext cx="2455334" cy="16933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B0F0"/>
            </a:solid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08552" name="AutoShape 8"/>
            <p:cNvSpPr>
              <a:spLocks/>
            </p:cNvSpPr>
            <p:nvPr/>
          </p:nvSpPr>
          <p:spPr bwMode="auto">
            <a:xfrm>
              <a:off x="0" y="0"/>
              <a:ext cx="2455334" cy="2692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r>
                <a:rPr lang="en-US" sz="1200" b="1"/>
                <a:t>2</a:t>
              </a:r>
              <a:endParaRPr lang="en-US"/>
            </a:p>
          </p:txBody>
        </p:sp>
      </p:grpSp>
      <p:grpSp>
        <p:nvGrpSpPr>
          <p:cNvPr id="108553" name="Group 9"/>
          <p:cNvGrpSpPr>
            <a:grpSpLocks/>
          </p:cNvGrpSpPr>
          <p:nvPr/>
        </p:nvGrpSpPr>
        <p:grpSpPr bwMode="auto">
          <a:xfrm>
            <a:off x="3765550" y="2900363"/>
            <a:ext cx="2454275" cy="339725"/>
            <a:chOff x="-1" y="0"/>
            <a:chExt cx="2455335" cy="338667"/>
          </a:xfrm>
        </p:grpSpPr>
        <p:sp>
          <p:nvSpPr>
            <p:cNvPr id="108554" name="AutoShape 10"/>
            <p:cNvSpPr>
              <a:spLocks/>
            </p:cNvSpPr>
            <p:nvPr/>
          </p:nvSpPr>
          <p:spPr bwMode="auto">
            <a:xfrm>
              <a:off x="-1" y="0"/>
              <a:ext cx="2455335" cy="3386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B0F0"/>
            </a:solid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08555" name="AutoShape 11"/>
            <p:cNvSpPr>
              <a:spLocks/>
            </p:cNvSpPr>
            <p:nvPr/>
          </p:nvSpPr>
          <p:spPr bwMode="auto">
            <a:xfrm>
              <a:off x="-1" y="34713"/>
              <a:ext cx="2455335" cy="2692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r>
                <a:rPr lang="en-US" sz="1200" b="1"/>
                <a:t>3</a:t>
              </a:r>
              <a:endParaRPr lang="en-US"/>
            </a:p>
          </p:txBody>
        </p:sp>
      </p:grpSp>
      <p:grpSp>
        <p:nvGrpSpPr>
          <p:cNvPr id="108556" name="Group 12"/>
          <p:cNvGrpSpPr>
            <a:grpSpLocks/>
          </p:cNvGrpSpPr>
          <p:nvPr/>
        </p:nvGrpSpPr>
        <p:grpSpPr bwMode="auto">
          <a:xfrm>
            <a:off x="3765550" y="3281363"/>
            <a:ext cx="2454275" cy="269875"/>
            <a:chOff x="0" y="-1"/>
            <a:chExt cx="2455334" cy="269242"/>
          </a:xfrm>
        </p:grpSpPr>
        <p:sp>
          <p:nvSpPr>
            <p:cNvPr id="108557" name="AutoShape 13"/>
            <p:cNvSpPr>
              <a:spLocks/>
            </p:cNvSpPr>
            <p:nvPr/>
          </p:nvSpPr>
          <p:spPr bwMode="auto">
            <a:xfrm>
              <a:off x="0" y="49953"/>
              <a:ext cx="2455334" cy="16933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B0F0"/>
            </a:solid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08558" name="AutoShape 14"/>
            <p:cNvSpPr>
              <a:spLocks/>
            </p:cNvSpPr>
            <p:nvPr/>
          </p:nvSpPr>
          <p:spPr bwMode="auto">
            <a:xfrm>
              <a:off x="0" y="0"/>
              <a:ext cx="2455334" cy="2692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r>
                <a:rPr lang="en-US" sz="1200" b="1"/>
                <a:t>1</a:t>
              </a:r>
              <a:endParaRPr lang="en-US"/>
            </a:p>
          </p:txBody>
        </p:sp>
      </p:grpSp>
      <p:grpSp>
        <p:nvGrpSpPr>
          <p:cNvPr id="108559" name="Group 15"/>
          <p:cNvGrpSpPr>
            <a:grpSpLocks/>
          </p:cNvGrpSpPr>
          <p:nvPr/>
        </p:nvGrpSpPr>
        <p:grpSpPr bwMode="auto">
          <a:xfrm>
            <a:off x="3765550" y="3594100"/>
            <a:ext cx="2454275" cy="338138"/>
            <a:chOff x="-1" y="0"/>
            <a:chExt cx="2455335" cy="338667"/>
          </a:xfrm>
        </p:grpSpPr>
        <p:sp>
          <p:nvSpPr>
            <p:cNvPr id="108560" name="AutoShape 16"/>
            <p:cNvSpPr>
              <a:spLocks/>
            </p:cNvSpPr>
            <p:nvPr/>
          </p:nvSpPr>
          <p:spPr bwMode="auto">
            <a:xfrm>
              <a:off x="-1" y="0"/>
              <a:ext cx="2455335" cy="3386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B0F0"/>
            </a:solid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08561" name="AutoShape 17"/>
            <p:cNvSpPr>
              <a:spLocks/>
            </p:cNvSpPr>
            <p:nvPr/>
          </p:nvSpPr>
          <p:spPr bwMode="auto">
            <a:xfrm>
              <a:off x="-1" y="34713"/>
              <a:ext cx="2455335" cy="2692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r>
                <a:rPr lang="en-US" sz="1200" b="1"/>
                <a:t>3</a:t>
              </a:r>
              <a:endParaRPr lang="en-US"/>
            </a:p>
          </p:txBody>
        </p:sp>
      </p:grpSp>
      <p:grpSp>
        <p:nvGrpSpPr>
          <p:cNvPr id="108562" name="Group 18"/>
          <p:cNvGrpSpPr>
            <a:grpSpLocks/>
          </p:cNvGrpSpPr>
          <p:nvPr/>
        </p:nvGrpSpPr>
        <p:grpSpPr bwMode="auto">
          <a:xfrm>
            <a:off x="3765550" y="4448175"/>
            <a:ext cx="2454275" cy="269875"/>
            <a:chOff x="0" y="-1"/>
            <a:chExt cx="2455334" cy="269242"/>
          </a:xfrm>
        </p:grpSpPr>
        <p:sp>
          <p:nvSpPr>
            <p:cNvPr id="108563" name="AutoShape 19"/>
            <p:cNvSpPr>
              <a:spLocks/>
            </p:cNvSpPr>
            <p:nvPr/>
          </p:nvSpPr>
          <p:spPr bwMode="auto">
            <a:xfrm>
              <a:off x="0" y="7619"/>
              <a:ext cx="2455334" cy="2540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B0F0"/>
            </a:solid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08564" name="AutoShape 20"/>
            <p:cNvSpPr>
              <a:spLocks/>
            </p:cNvSpPr>
            <p:nvPr/>
          </p:nvSpPr>
          <p:spPr bwMode="auto">
            <a:xfrm>
              <a:off x="0" y="0"/>
              <a:ext cx="2455334" cy="2692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r>
                <a:rPr lang="en-US" sz="1200" b="1"/>
                <a:t>2</a:t>
              </a:r>
              <a:endParaRPr lang="en-US"/>
            </a:p>
          </p:txBody>
        </p:sp>
      </p:grpSp>
      <p:grpSp>
        <p:nvGrpSpPr>
          <p:cNvPr id="108565" name="Group 21"/>
          <p:cNvGrpSpPr>
            <a:grpSpLocks/>
          </p:cNvGrpSpPr>
          <p:nvPr/>
        </p:nvGrpSpPr>
        <p:grpSpPr bwMode="auto">
          <a:xfrm>
            <a:off x="3765550" y="5664200"/>
            <a:ext cx="2454275" cy="508000"/>
            <a:chOff x="-1" y="0"/>
            <a:chExt cx="2455335" cy="508000"/>
          </a:xfrm>
        </p:grpSpPr>
        <p:sp>
          <p:nvSpPr>
            <p:cNvPr id="108566" name="AutoShape 22"/>
            <p:cNvSpPr>
              <a:spLocks/>
            </p:cNvSpPr>
            <p:nvPr/>
          </p:nvSpPr>
          <p:spPr bwMode="auto">
            <a:xfrm>
              <a:off x="-1" y="0"/>
              <a:ext cx="2455335" cy="508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B0F0"/>
            </a:solid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08567" name="AutoShape 23"/>
            <p:cNvSpPr>
              <a:spLocks/>
            </p:cNvSpPr>
            <p:nvPr/>
          </p:nvSpPr>
          <p:spPr bwMode="auto">
            <a:xfrm>
              <a:off x="-1" y="119380"/>
              <a:ext cx="2455335" cy="2692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r>
                <a:rPr lang="en-US" sz="1200" b="1"/>
                <a:t>5</a:t>
              </a:r>
              <a:endParaRPr lang="en-US"/>
            </a:p>
          </p:txBody>
        </p:sp>
      </p:grpSp>
      <p:grpSp>
        <p:nvGrpSpPr>
          <p:cNvPr id="108568" name="Group 24"/>
          <p:cNvGrpSpPr>
            <a:grpSpLocks/>
          </p:cNvGrpSpPr>
          <p:nvPr/>
        </p:nvGrpSpPr>
        <p:grpSpPr bwMode="auto">
          <a:xfrm>
            <a:off x="3765550" y="6264275"/>
            <a:ext cx="2454275" cy="677863"/>
            <a:chOff x="-1" y="0"/>
            <a:chExt cx="2455335" cy="677333"/>
          </a:xfrm>
        </p:grpSpPr>
        <p:sp>
          <p:nvSpPr>
            <p:cNvPr id="108569" name="AutoShape 25"/>
            <p:cNvSpPr>
              <a:spLocks/>
            </p:cNvSpPr>
            <p:nvPr/>
          </p:nvSpPr>
          <p:spPr bwMode="auto">
            <a:xfrm>
              <a:off x="-1" y="0"/>
              <a:ext cx="2455335" cy="677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B0F0"/>
            </a:solid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08570" name="AutoShape 26"/>
            <p:cNvSpPr>
              <a:spLocks/>
            </p:cNvSpPr>
            <p:nvPr/>
          </p:nvSpPr>
          <p:spPr bwMode="auto">
            <a:xfrm>
              <a:off x="-1" y="204046"/>
              <a:ext cx="2455335" cy="2692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r>
                <a:rPr lang="en-US" sz="1200" b="1"/>
                <a:t>8</a:t>
              </a:r>
              <a:endParaRPr lang="en-US"/>
            </a:p>
          </p:txBody>
        </p:sp>
      </p:grpSp>
      <p:grpSp>
        <p:nvGrpSpPr>
          <p:cNvPr id="108571" name="Group 27"/>
          <p:cNvGrpSpPr>
            <a:grpSpLocks/>
          </p:cNvGrpSpPr>
          <p:nvPr/>
        </p:nvGrpSpPr>
        <p:grpSpPr bwMode="auto">
          <a:xfrm>
            <a:off x="3765550" y="4802188"/>
            <a:ext cx="2454275" cy="338137"/>
            <a:chOff x="-1" y="0"/>
            <a:chExt cx="2455335" cy="338667"/>
          </a:xfrm>
        </p:grpSpPr>
        <p:sp>
          <p:nvSpPr>
            <p:cNvPr id="108572" name="AutoShape 28"/>
            <p:cNvSpPr>
              <a:spLocks/>
            </p:cNvSpPr>
            <p:nvPr/>
          </p:nvSpPr>
          <p:spPr bwMode="auto">
            <a:xfrm>
              <a:off x="-1" y="0"/>
              <a:ext cx="2455335" cy="3386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B0F0"/>
            </a:solid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08573" name="AutoShape 29"/>
            <p:cNvSpPr>
              <a:spLocks/>
            </p:cNvSpPr>
            <p:nvPr/>
          </p:nvSpPr>
          <p:spPr bwMode="auto">
            <a:xfrm>
              <a:off x="-1" y="34713"/>
              <a:ext cx="2455335" cy="2692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r>
                <a:rPr lang="en-US" sz="1200" b="1"/>
                <a:t>3</a:t>
              </a:r>
              <a:endParaRPr lang="en-US"/>
            </a:p>
          </p:txBody>
        </p:sp>
      </p:grpSp>
      <p:grpSp>
        <p:nvGrpSpPr>
          <p:cNvPr id="108574" name="Group 30"/>
          <p:cNvGrpSpPr>
            <a:grpSpLocks/>
          </p:cNvGrpSpPr>
          <p:nvPr/>
        </p:nvGrpSpPr>
        <p:grpSpPr bwMode="auto">
          <a:xfrm>
            <a:off x="3765550" y="1778000"/>
            <a:ext cx="2454275" cy="338138"/>
            <a:chOff x="-1" y="0"/>
            <a:chExt cx="2455335" cy="338667"/>
          </a:xfrm>
        </p:grpSpPr>
        <p:sp>
          <p:nvSpPr>
            <p:cNvPr id="108575" name="AutoShape 31"/>
            <p:cNvSpPr>
              <a:spLocks/>
            </p:cNvSpPr>
            <p:nvPr/>
          </p:nvSpPr>
          <p:spPr bwMode="auto">
            <a:xfrm>
              <a:off x="-1" y="0"/>
              <a:ext cx="2455335" cy="3386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B0F0"/>
            </a:solid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08576" name="AutoShape 32"/>
            <p:cNvSpPr>
              <a:spLocks/>
            </p:cNvSpPr>
            <p:nvPr/>
          </p:nvSpPr>
          <p:spPr bwMode="auto">
            <a:xfrm>
              <a:off x="-1" y="34713"/>
              <a:ext cx="2455335" cy="2692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r>
                <a:rPr lang="en-US" sz="1200" b="1"/>
                <a:t>3</a:t>
              </a:r>
              <a:endParaRPr lang="en-US"/>
            </a:p>
          </p:txBody>
        </p:sp>
      </p:grpSp>
      <p:grpSp>
        <p:nvGrpSpPr>
          <p:cNvPr id="108577" name="Group 33"/>
          <p:cNvGrpSpPr>
            <a:grpSpLocks/>
          </p:cNvGrpSpPr>
          <p:nvPr/>
        </p:nvGrpSpPr>
        <p:grpSpPr bwMode="auto">
          <a:xfrm>
            <a:off x="3765550" y="2208213"/>
            <a:ext cx="2454275" cy="338137"/>
            <a:chOff x="-1" y="0"/>
            <a:chExt cx="2455335" cy="338667"/>
          </a:xfrm>
        </p:grpSpPr>
        <p:sp>
          <p:nvSpPr>
            <p:cNvPr id="108578" name="AutoShape 34"/>
            <p:cNvSpPr>
              <a:spLocks/>
            </p:cNvSpPr>
            <p:nvPr/>
          </p:nvSpPr>
          <p:spPr bwMode="auto">
            <a:xfrm>
              <a:off x="-1" y="0"/>
              <a:ext cx="2455335" cy="3386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B0F0"/>
            </a:solid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08579" name="AutoShape 35"/>
            <p:cNvSpPr>
              <a:spLocks/>
            </p:cNvSpPr>
            <p:nvPr/>
          </p:nvSpPr>
          <p:spPr bwMode="auto">
            <a:xfrm>
              <a:off x="-1" y="34713"/>
              <a:ext cx="2455335" cy="2692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r>
                <a:rPr lang="en-US" sz="1200" b="1"/>
                <a:t>3</a:t>
              </a:r>
              <a:endParaRPr lang="en-US"/>
            </a:p>
          </p:txBody>
        </p:sp>
      </p:grpSp>
      <p:grpSp>
        <p:nvGrpSpPr>
          <p:cNvPr id="108580" name="Group 36"/>
          <p:cNvGrpSpPr>
            <a:grpSpLocks/>
          </p:cNvGrpSpPr>
          <p:nvPr/>
        </p:nvGrpSpPr>
        <p:grpSpPr bwMode="auto">
          <a:xfrm>
            <a:off x="3765550" y="5232400"/>
            <a:ext cx="2454275" cy="339725"/>
            <a:chOff x="-1" y="0"/>
            <a:chExt cx="2455335" cy="338667"/>
          </a:xfrm>
        </p:grpSpPr>
        <p:sp>
          <p:nvSpPr>
            <p:cNvPr id="108581" name="AutoShape 37"/>
            <p:cNvSpPr>
              <a:spLocks/>
            </p:cNvSpPr>
            <p:nvPr/>
          </p:nvSpPr>
          <p:spPr bwMode="auto">
            <a:xfrm>
              <a:off x="-1" y="0"/>
              <a:ext cx="2455335" cy="3386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00B0F0"/>
            </a:solid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08582" name="AutoShape 38"/>
            <p:cNvSpPr>
              <a:spLocks/>
            </p:cNvSpPr>
            <p:nvPr/>
          </p:nvSpPr>
          <p:spPr bwMode="auto">
            <a:xfrm>
              <a:off x="-1" y="34713"/>
              <a:ext cx="2455335" cy="2692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r>
                <a:rPr lang="en-US" sz="1200" b="1"/>
                <a:t>3</a:t>
              </a:r>
              <a:endParaRPr lang="en-US"/>
            </a:p>
          </p:txBody>
        </p:sp>
      </p:grpSp>
      <p:sp>
        <p:nvSpPr>
          <p:cNvPr id="108583" name="AutoShape 39"/>
          <p:cNvSpPr>
            <a:spLocks/>
          </p:cNvSpPr>
          <p:nvPr/>
        </p:nvSpPr>
        <p:spPr bwMode="auto">
          <a:xfrm>
            <a:off x="3787775" y="1270000"/>
            <a:ext cx="2425700" cy="407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sz="2200" b="1"/>
              <a:t>Product Backlog</a:t>
            </a:r>
            <a:endParaRPr lang="en-US"/>
          </a:p>
        </p:txBody>
      </p:sp>
      <p:sp>
        <p:nvSpPr>
          <p:cNvPr id="108584" name="AutoShape 40"/>
          <p:cNvSpPr>
            <a:spLocks/>
          </p:cNvSpPr>
          <p:nvPr/>
        </p:nvSpPr>
        <p:spPr bwMode="auto">
          <a:xfrm>
            <a:off x="3087688" y="1778000"/>
            <a:ext cx="508000" cy="10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1197"/>
                  <a:pt x="10800" y="20700"/>
                </a:cubicBezTo>
                <a:lnTo>
                  <a:pt x="10800" y="11699"/>
                </a:lnTo>
                <a:cubicBezTo>
                  <a:pt x="10800" y="11202"/>
                  <a:pt x="5964" y="10800"/>
                  <a:pt x="0" y="10800"/>
                </a:cubicBezTo>
                <a:cubicBezTo>
                  <a:pt x="5964" y="10800"/>
                  <a:pt x="10800" y="10397"/>
                  <a:pt x="10800" y="9900"/>
                </a:cubicBezTo>
                <a:lnTo>
                  <a:pt x="10800" y="899"/>
                </a:lnTo>
                <a:cubicBezTo>
                  <a:pt x="10800" y="402"/>
                  <a:pt x="15635" y="0"/>
                  <a:pt x="21600" y="0"/>
                </a:cubicBezTo>
              </a:path>
            </a:pathLst>
          </a:custGeom>
          <a:noFill/>
          <a:ln w="25400" cap="flat" cmpd="sng">
            <a:solidFill>
              <a:srgbClr val="333399"/>
            </a:solidFill>
            <a:prstDash val="solid"/>
            <a:round/>
            <a:headEnd/>
            <a:tailEnd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35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8585" name="AutoShape 41"/>
          <p:cNvSpPr>
            <a:spLocks/>
          </p:cNvSpPr>
          <p:nvPr/>
        </p:nvSpPr>
        <p:spPr bwMode="auto">
          <a:xfrm>
            <a:off x="3087688" y="2878138"/>
            <a:ext cx="508000" cy="10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1197"/>
                  <a:pt x="10800" y="20700"/>
                </a:cubicBezTo>
                <a:lnTo>
                  <a:pt x="10800" y="11699"/>
                </a:lnTo>
                <a:cubicBezTo>
                  <a:pt x="10800" y="11202"/>
                  <a:pt x="5964" y="10800"/>
                  <a:pt x="0" y="10800"/>
                </a:cubicBezTo>
                <a:cubicBezTo>
                  <a:pt x="5964" y="10800"/>
                  <a:pt x="10800" y="10397"/>
                  <a:pt x="10800" y="9900"/>
                </a:cubicBezTo>
                <a:lnTo>
                  <a:pt x="10800" y="899"/>
                </a:lnTo>
                <a:cubicBezTo>
                  <a:pt x="10800" y="402"/>
                  <a:pt x="15635" y="0"/>
                  <a:pt x="21600" y="0"/>
                </a:cubicBezTo>
              </a:path>
            </a:pathLst>
          </a:custGeom>
          <a:noFill/>
          <a:ln w="25400" cap="flat" cmpd="sng">
            <a:solidFill>
              <a:srgbClr val="333399"/>
            </a:solidFill>
            <a:prstDash val="solid"/>
            <a:round/>
            <a:headEnd/>
            <a:tailEnd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35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8586" name="AutoShape 42"/>
          <p:cNvSpPr>
            <a:spLocks/>
          </p:cNvSpPr>
          <p:nvPr/>
        </p:nvSpPr>
        <p:spPr bwMode="auto">
          <a:xfrm>
            <a:off x="3087688" y="3978275"/>
            <a:ext cx="508000" cy="11858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1254"/>
                  <a:pt x="10800" y="20828"/>
                </a:cubicBezTo>
                <a:lnTo>
                  <a:pt x="10800" y="11571"/>
                </a:lnTo>
                <a:cubicBezTo>
                  <a:pt x="10800" y="11145"/>
                  <a:pt x="5964" y="10799"/>
                  <a:pt x="0" y="10799"/>
                </a:cubicBezTo>
                <a:cubicBezTo>
                  <a:pt x="5964" y="10799"/>
                  <a:pt x="10800" y="10454"/>
                  <a:pt x="10800" y="10028"/>
                </a:cubicBezTo>
                <a:lnTo>
                  <a:pt x="10800" y="771"/>
                </a:lnTo>
                <a:cubicBezTo>
                  <a:pt x="10800" y="345"/>
                  <a:pt x="15635" y="0"/>
                  <a:pt x="21600" y="0"/>
                </a:cubicBezTo>
              </a:path>
            </a:pathLst>
          </a:custGeom>
          <a:noFill/>
          <a:ln w="25400" cap="flat" cmpd="sng">
            <a:solidFill>
              <a:srgbClr val="333399"/>
            </a:solidFill>
            <a:prstDash val="solid"/>
            <a:round/>
            <a:headEnd/>
            <a:tailEnd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35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8587" name="AutoShape 43"/>
          <p:cNvSpPr>
            <a:spLocks/>
          </p:cNvSpPr>
          <p:nvPr/>
        </p:nvSpPr>
        <p:spPr bwMode="auto">
          <a:xfrm>
            <a:off x="3087688" y="5248275"/>
            <a:ext cx="508000" cy="9318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1160"/>
                  <a:pt x="10800" y="20618"/>
                </a:cubicBezTo>
                <a:lnTo>
                  <a:pt x="10800" y="11781"/>
                </a:lnTo>
                <a:cubicBezTo>
                  <a:pt x="10800" y="11239"/>
                  <a:pt x="5964" y="10799"/>
                  <a:pt x="0" y="10799"/>
                </a:cubicBezTo>
                <a:cubicBezTo>
                  <a:pt x="5964" y="10799"/>
                  <a:pt x="10800" y="10360"/>
                  <a:pt x="10800" y="9818"/>
                </a:cubicBezTo>
                <a:lnTo>
                  <a:pt x="10800" y="981"/>
                </a:lnTo>
                <a:cubicBezTo>
                  <a:pt x="10800" y="439"/>
                  <a:pt x="15635" y="0"/>
                  <a:pt x="21600" y="0"/>
                </a:cubicBezTo>
              </a:path>
            </a:pathLst>
          </a:custGeom>
          <a:noFill/>
          <a:ln w="25400" cap="flat" cmpd="sng">
            <a:solidFill>
              <a:srgbClr val="333399"/>
            </a:solidFill>
            <a:prstDash val="solid"/>
            <a:round/>
            <a:headEnd/>
            <a:tailEnd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35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8588" name="AutoShape 44"/>
          <p:cNvSpPr>
            <a:spLocks/>
          </p:cNvSpPr>
          <p:nvPr/>
        </p:nvSpPr>
        <p:spPr bwMode="auto">
          <a:xfrm>
            <a:off x="3087688" y="6264275"/>
            <a:ext cx="508000" cy="6778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0995"/>
                  <a:pt x="10800" y="20250"/>
                </a:cubicBezTo>
                <a:lnTo>
                  <a:pt x="10800" y="12149"/>
                </a:lnTo>
                <a:cubicBezTo>
                  <a:pt x="10800" y="11404"/>
                  <a:pt x="5964" y="10799"/>
                  <a:pt x="0" y="10799"/>
                </a:cubicBezTo>
                <a:cubicBezTo>
                  <a:pt x="5964" y="10799"/>
                  <a:pt x="10800" y="10195"/>
                  <a:pt x="10800" y="9450"/>
                </a:cubicBezTo>
                <a:lnTo>
                  <a:pt x="10800" y="1349"/>
                </a:lnTo>
                <a:cubicBezTo>
                  <a:pt x="10800" y="604"/>
                  <a:pt x="15635" y="0"/>
                  <a:pt x="21600" y="0"/>
                </a:cubicBezTo>
              </a:path>
            </a:pathLst>
          </a:custGeom>
          <a:noFill/>
          <a:ln w="25400" cap="flat" cmpd="sng">
            <a:solidFill>
              <a:srgbClr val="333399"/>
            </a:solidFill>
            <a:prstDash val="solid"/>
            <a:round/>
            <a:headEnd/>
            <a:tailEnd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35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8589" name="AutoShape 45"/>
          <p:cNvSpPr>
            <a:spLocks/>
          </p:cNvSpPr>
          <p:nvPr/>
        </p:nvSpPr>
        <p:spPr bwMode="auto">
          <a:xfrm>
            <a:off x="2171700" y="2116138"/>
            <a:ext cx="792163" cy="3444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sz="1700"/>
              <a:t>Sprint 1</a:t>
            </a:r>
            <a:endParaRPr lang="en-US"/>
          </a:p>
        </p:txBody>
      </p:sp>
      <p:sp>
        <p:nvSpPr>
          <p:cNvPr id="108590" name="AutoShape 46"/>
          <p:cNvSpPr>
            <a:spLocks/>
          </p:cNvSpPr>
          <p:nvPr/>
        </p:nvSpPr>
        <p:spPr bwMode="auto">
          <a:xfrm>
            <a:off x="2171700" y="3216275"/>
            <a:ext cx="792163" cy="3460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sz="1700"/>
              <a:t>Sprint 2</a:t>
            </a:r>
            <a:endParaRPr lang="en-US"/>
          </a:p>
        </p:txBody>
      </p:sp>
      <p:sp>
        <p:nvSpPr>
          <p:cNvPr id="108591" name="AutoShape 47"/>
          <p:cNvSpPr>
            <a:spLocks/>
          </p:cNvSpPr>
          <p:nvPr/>
        </p:nvSpPr>
        <p:spPr bwMode="auto">
          <a:xfrm>
            <a:off x="2171700" y="4402138"/>
            <a:ext cx="792163" cy="3444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sz="1700"/>
              <a:t>Sprint 3</a:t>
            </a:r>
            <a:endParaRPr lang="en-US"/>
          </a:p>
        </p:txBody>
      </p:sp>
      <p:sp>
        <p:nvSpPr>
          <p:cNvPr id="108592" name="AutoShape 48"/>
          <p:cNvSpPr>
            <a:spLocks/>
          </p:cNvSpPr>
          <p:nvPr/>
        </p:nvSpPr>
        <p:spPr bwMode="auto">
          <a:xfrm>
            <a:off x="2171700" y="5502275"/>
            <a:ext cx="792163" cy="3460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sz="1700"/>
              <a:t>Sprint 4</a:t>
            </a:r>
            <a:endParaRPr lang="en-US"/>
          </a:p>
        </p:txBody>
      </p:sp>
      <p:sp>
        <p:nvSpPr>
          <p:cNvPr id="108593" name="AutoShape 49"/>
          <p:cNvSpPr>
            <a:spLocks/>
          </p:cNvSpPr>
          <p:nvPr/>
        </p:nvSpPr>
        <p:spPr bwMode="auto">
          <a:xfrm>
            <a:off x="2171700" y="6348413"/>
            <a:ext cx="792163" cy="3460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sz="1700"/>
              <a:t>Sprint 5</a:t>
            </a:r>
            <a:endParaRPr lang="en-US"/>
          </a:p>
        </p:txBody>
      </p:sp>
      <p:sp>
        <p:nvSpPr>
          <p:cNvPr id="108594" name="AutoShape 50"/>
          <p:cNvSpPr>
            <a:spLocks/>
          </p:cNvSpPr>
          <p:nvPr/>
        </p:nvSpPr>
        <p:spPr bwMode="auto">
          <a:xfrm flipH="1">
            <a:off x="6305550" y="1776413"/>
            <a:ext cx="508000" cy="22018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1414"/>
                  <a:pt x="10800" y="21184"/>
                </a:cubicBezTo>
                <a:lnTo>
                  <a:pt x="10800" y="11215"/>
                </a:lnTo>
                <a:cubicBezTo>
                  <a:pt x="10800" y="10985"/>
                  <a:pt x="5964" y="10799"/>
                  <a:pt x="0" y="10799"/>
                </a:cubicBezTo>
                <a:cubicBezTo>
                  <a:pt x="5964" y="10799"/>
                  <a:pt x="10800" y="10614"/>
                  <a:pt x="10800" y="10384"/>
                </a:cubicBezTo>
                <a:lnTo>
                  <a:pt x="10800" y="415"/>
                </a:lnTo>
                <a:cubicBezTo>
                  <a:pt x="10800" y="185"/>
                  <a:pt x="15635" y="0"/>
                  <a:pt x="21600" y="0"/>
                </a:cubicBezTo>
              </a:path>
            </a:pathLst>
          </a:custGeom>
          <a:noFill/>
          <a:ln w="25400" cap="flat" cmpd="sng">
            <a:solidFill>
              <a:srgbClr val="C00000"/>
            </a:solidFill>
            <a:prstDash val="solid"/>
            <a:round/>
            <a:headEnd/>
            <a:tailEnd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35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8595" name="AutoShape 51"/>
          <p:cNvSpPr>
            <a:spLocks/>
          </p:cNvSpPr>
          <p:nvPr/>
        </p:nvSpPr>
        <p:spPr bwMode="auto">
          <a:xfrm flipH="1">
            <a:off x="6305550" y="4062413"/>
            <a:ext cx="508000" cy="28797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1457"/>
                  <a:pt x="10800" y="21282"/>
                </a:cubicBezTo>
                <a:lnTo>
                  <a:pt x="10800" y="11117"/>
                </a:lnTo>
                <a:cubicBezTo>
                  <a:pt x="10800" y="10942"/>
                  <a:pt x="5964" y="10799"/>
                  <a:pt x="0" y="10799"/>
                </a:cubicBezTo>
                <a:cubicBezTo>
                  <a:pt x="5964" y="10799"/>
                  <a:pt x="10800" y="10657"/>
                  <a:pt x="10800" y="10482"/>
                </a:cubicBezTo>
                <a:lnTo>
                  <a:pt x="10800" y="317"/>
                </a:lnTo>
                <a:cubicBezTo>
                  <a:pt x="10800" y="142"/>
                  <a:pt x="15635" y="0"/>
                  <a:pt x="21600" y="0"/>
                </a:cubicBezTo>
              </a:path>
            </a:pathLst>
          </a:custGeom>
          <a:noFill/>
          <a:ln w="25400" cap="flat" cmpd="sng">
            <a:solidFill>
              <a:srgbClr val="CC3300"/>
            </a:solidFill>
            <a:prstDash val="solid"/>
            <a:round/>
            <a:headEnd/>
            <a:tailEnd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35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8596" name="AutoShape 52"/>
          <p:cNvSpPr>
            <a:spLocks/>
          </p:cNvSpPr>
          <p:nvPr/>
        </p:nvSpPr>
        <p:spPr bwMode="auto">
          <a:xfrm>
            <a:off x="7045325" y="2708275"/>
            <a:ext cx="935038" cy="3460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sz="1700"/>
              <a:t>Release 1</a:t>
            </a:r>
            <a:endParaRPr lang="en-US"/>
          </a:p>
        </p:txBody>
      </p:sp>
      <p:sp>
        <p:nvSpPr>
          <p:cNvPr id="108597" name="AutoShape 53"/>
          <p:cNvSpPr>
            <a:spLocks/>
          </p:cNvSpPr>
          <p:nvPr/>
        </p:nvSpPr>
        <p:spPr bwMode="auto">
          <a:xfrm>
            <a:off x="7045325" y="5332413"/>
            <a:ext cx="935038" cy="3460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sz="1700"/>
              <a:t>Release 2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8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8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8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8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8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8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8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8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8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8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8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8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8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8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8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8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8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8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8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8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8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8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8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8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8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8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0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08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8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8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08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85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85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8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08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8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08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08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08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08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08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83" grpId="0" autoUpdateAnimBg="0"/>
      <p:bldP spid="108584" grpId="0" animBg="1" autoUpdateAnimBg="0"/>
      <p:bldP spid="108585" grpId="0" animBg="1" autoUpdateAnimBg="0"/>
      <p:bldP spid="108586" grpId="0" animBg="1" autoUpdateAnimBg="0"/>
      <p:bldP spid="108587" grpId="0" animBg="1" autoUpdateAnimBg="0"/>
      <p:bldP spid="108588" grpId="0" animBg="1" autoUpdateAnimBg="0"/>
      <p:bldP spid="108589" grpId="0" autoUpdateAnimBg="0"/>
      <p:bldP spid="108590" grpId="0" autoUpdateAnimBg="0"/>
      <p:bldP spid="108591" grpId="0" autoUpdateAnimBg="0"/>
      <p:bldP spid="108592" grpId="0" autoUpdateAnimBg="0"/>
      <p:bldP spid="108593" grpId="0" autoUpdateAnimBg="0"/>
      <p:bldP spid="108594" grpId="0" animBg="1" autoUpdateAnimBg="0"/>
      <p:bldP spid="108595" grpId="0" animBg="1" autoUpdateAnimBg="0"/>
      <p:bldP spid="108596" grpId="0" autoUpdateAnimBg="0"/>
      <p:bldP spid="108597" grpId="0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A </a:t>
            </a:r>
            <a:r>
              <a:rPr lang="en-US" sz="5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</a:t>
            </a:r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print </a:t>
            </a:r>
            <a:r>
              <a:rPr lang="en-US" sz="5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B</a:t>
            </a:r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acklog</a:t>
            </a:r>
            <a:endParaRPr lang="en-US"/>
          </a:p>
        </p:txBody>
      </p:sp>
      <p:grpSp>
        <p:nvGrpSpPr>
          <p:cNvPr id="109570" name="Group 2"/>
          <p:cNvGrpSpPr>
            <a:grpSpLocks/>
          </p:cNvGrpSpPr>
          <p:nvPr/>
        </p:nvGrpSpPr>
        <p:grpSpPr bwMode="auto">
          <a:xfrm>
            <a:off x="698500" y="1917700"/>
            <a:ext cx="3683000" cy="584200"/>
            <a:chOff x="0" y="0"/>
            <a:chExt cx="3683000" cy="584200"/>
          </a:xfrm>
        </p:grpSpPr>
        <p:sp>
          <p:nvSpPr>
            <p:cNvPr id="109571" name="AutoShape 3"/>
            <p:cNvSpPr>
              <a:spLocks/>
            </p:cNvSpPr>
            <p:nvPr/>
          </p:nvSpPr>
          <p:spPr bwMode="auto">
            <a:xfrm>
              <a:off x="0" y="0"/>
              <a:ext cx="3683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3C88DC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45719" tIns="45719" rIns="45719" bIns="45719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109572" name="AutoShape 4"/>
            <p:cNvSpPr>
              <a:spLocks/>
            </p:cNvSpPr>
            <p:nvPr/>
          </p:nvSpPr>
          <p:spPr bwMode="auto">
            <a:xfrm>
              <a:off x="0" y="76199"/>
              <a:ext cx="3683000" cy="4318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900">
                  <a:solidFill>
                    <a:srgbClr val="FFFFFF"/>
                  </a:solidFill>
                </a:rPr>
                <a:t>Tasks</a:t>
              </a:r>
              <a:endParaRPr lang="en-US"/>
            </a:p>
          </p:txBody>
        </p:sp>
      </p:grpSp>
      <p:grpSp>
        <p:nvGrpSpPr>
          <p:cNvPr id="109573" name="Group 5"/>
          <p:cNvGrpSpPr>
            <a:grpSpLocks/>
          </p:cNvGrpSpPr>
          <p:nvPr/>
        </p:nvGrpSpPr>
        <p:grpSpPr bwMode="auto">
          <a:xfrm>
            <a:off x="698500" y="2501900"/>
            <a:ext cx="3683000" cy="584200"/>
            <a:chOff x="0" y="0"/>
            <a:chExt cx="3683000" cy="584200"/>
          </a:xfrm>
        </p:grpSpPr>
        <p:sp>
          <p:nvSpPr>
            <p:cNvPr id="109574" name="AutoShape 6"/>
            <p:cNvSpPr>
              <a:spLocks/>
            </p:cNvSpPr>
            <p:nvPr/>
          </p:nvSpPr>
          <p:spPr bwMode="auto">
            <a:xfrm>
              <a:off x="0" y="0"/>
              <a:ext cx="3683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 anchor="ctr"/>
            <a:lstStyle/>
            <a:p>
              <a:pPr algn="l"/>
              <a:endParaRPr lang="en-US"/>
            </a:p>
          </p:txBody>
        </p:sp>
        <p:sp>
          <p:nvSpPr>
            <p:cNvPr id="109575" name="AutoShape 7"/>
            <p:cNvSpPr>
              <a:spLocks/>
            </p:cNvSpPr>
            <p:nvPr/>
          </p:nvSpPr>
          <p:spPr bwMode="auto">
            <a:xfrm>
              <a:off x="0" y="50800"/>
              <a:ext cx="3683000" cy="482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63500" tIns="63500" rIns="63500" bIns="63500" anchor="ctr"/>
            <a:lstStyle/>
            <a:p>
              <a:pPr algn="l"/>
              <a:r>
                <a:rPr lang="en-US" sz="2400"/>
                <a:t>Code the user interface</a:t>
              </a:r>
              <a:endParaRPr lang="en-US"/>
            </a:p>
          </p:txBody>
        </p:sp>
      </p:grpSp>
      <p:grpSp>
        <p:nvGrpSpPr>
          <p:cNvPr id="109576" name="Group 8"/>
          <p:cNvGrpSpPr>
            <a:grpSpLocks/>
          </p:cNvGrpSpPr>
          <p:nvPr/>
        </p:nvGrpSpPr>
        <p:grpSpPr bwMode="auto">
          <a:xfrm>
            <a:off x="698500" y="3086100"/>
            <a:ext cx="3683000" cy="584200"/>
            <a:chOff x="0" y="0"/>
            <a:chExt cx="3683000" cy="584200"/>
          </a:xfrm>
        </p:grpSpPr>
        <p:sp>
          <p:nvSpPr>
            <p:cNvPr id="109577" name="AutoShape 9"/>
            <p:cNvSpPr>
              <a:spLocks/>
            </p:cNvSpPr>
            <p:nvPr/>
          </p:nvSpPr>
          <p:spPr bwMode="auto">
            <a:xfrm>
              <a:off x="0" y="0"/>
              <a:ext cx="3683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 anchor="ctr"/>
            <a:lstStyle/>
            <a:p>
              <a:pPr algn="l"/>
              <a:endParaRPr lang="en-US"/>
            </a:p>
          </p:txBody>
        </p:sp>
        <p:sp>
          <p:nvSpPr>
            <p:cNvPr id="109578" name="AutoShape 10"/>
            <p:cNvSpPr>
              <a:spLocks/>
            </p:cNvSpPr>
            <p:nvPr/>
          </p:nvSpPr>
          <p:spPr bwMode="auto">
            <a:xfrm>
              <a:off x="0" y="50800"/>
              <a:ext cx="3683000" cy="482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63500" tIns="63500" rIns="63500" bIns="63500" anchor="ctr"/>
            <a:lstStyle/>
            <a:p>
              <a:pPr algn="l"/>
              <a:r>
                <a:rPr lang="en-US" sz="2400"/>
                <a:t>Code the middle tier</a:t>
              </a:r>
              <a:endParaRPr lang="en-US"/>
            </a:p>
          </p:txBody>
        </p:sp>
      </p:grpSp>
      <p:grpSp>
        <p:nvGrpSpPr>
          <p:cNvPr id="109579" name="Group 11"/>
          <p:cNvGrpSpPr>
            <a:grpSpLocks/>
          </p:cNvGrpSpPr>
          <p:nvPr/>
        </p:nvGrpSpPr>
        <p:grpSpPr bwMode="auto">
          <a:xfrm>
            <a:off x="698500" y="3670300"/>
            <a:ext cx="3683000" cy="584200"/>
            <a:chOff x="0" y="0"/>
            <a:chExt cx="3683000" cy="584200"/>
          </a:xfrm>
        </p:grpSpPr>
        <p:sp>
          <p:nvSpPr>
            <p:cNvPr id="109580" name="AutoShape 12"/>
            <p:cNvSpPr>
              <a:spLocks/>
            </p:cNvSpPr>
            <p:nvPr/>
          </p:nvSpPr>
          <p:spPr bwMode="auto">
            <a:xfrm>
              <a:off x="0" y="0"/>
              <a:ext cx="3683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 anchor="ctr"/>
            <a:lstStyle/>
            <a:p>
              <a:pPr algn="l"/>
              <a:endParaRPr lang="en-US"/>
            </a:p>
          </p:txBody>
        </p:sp>
        <p:sp>
          <p:nvSpPr>
            <p:cNvPr id="109581" name="AutoShape 13"/>
            <p:cNvSpPr>
              <a:spLocks/>
            </p:cNvSpPr>
            <p:nvPr/>
          </p:nvSpPr>
          <p:spPr bwMode="auto">
            <a:xfrm>
              <a:off x="0" y="50800"/>
              <a:ext cx="3683000" cy="482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63500" tIns="63500" rIns="63500" bIns="63500" anchor="ctr"/>
            <a:lstStyle/>
            <a:p>
              <a:pPr algn="l"/>
              <a:r>
                <a:rPr lang="en-US" sz="2400"/>
                <a:t>Test the middle tier</a:t>
              </a:r>
              <a:endParaRPr lang="en-US"/>
            </a:p>
          </p:txBody>
        </p:sp>
      </p:grpSp>
      <p:grpSp>
        <p:nvGrpSpPr>
          <p:cNvPr id="109582" name="Group 14"/>
          <p:cNvGrpSpPr>
            <a:grpSpLocks/>
          </p:cNvGrpSpPr>
          <p:nvPr/>
        </p:nvGrpSpPr>
        <p:grpSpPr bwMode="auto">
          <a:xfrm>
            <a:off x="698500" y="4254500"/>
            <a:ext cx="3683000" cy="584200"/>
            <a:chOff x="0" y="0"/>
            <a:chExt cx="3683000" cy="584200"/>
          </a:xfrm>
        </p:grpSpPr>
        <p:sp>
          <p:nvSpPr>
            <p:cNvPr id="109583" name="AutoShape 15"/>
            <p:cNvSpPr>
              <a:spLocks/>
            </p:cNvSpPr>
            <p:nvPr/>
          </p:nvSpPr>
          <p:spPr bwMode="auto">
            <a:xfrm>
              <a:off x="0" y="0"/>
              <a:ext cx="3683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 anchor="ctr"/>
            <a:lstStyle/>
            <a:p>
              <a:pPr algn="l"/>
              <a:endParaRPr lang="en-US"/>
            </a:p>
          </p:txBody>
        </p:sp>
        <p:sp>
          <p:nvSpPr>
            <p:cNvPr id="109584" name="AutoShape 16"/>
            <p:cNvSpPr>
              <a:spLocks/>
            </p:cNvSpPr>
            <p:nvPr/>
          </p:nvSpPr>
          <p:spPr bwMode="auto">
            <a:xfrm>
              <a:off x="0" y="50800"/>
              <a:ext cx="3683000" cy="482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63500" tIns="63500" rIns="63500" bIns="63500" anchor="ctr"/>
            <a:lstStyle/>
            <a:p>
              <a:pPr algn="l"/>
              <a:r>
                <a:rPr lang="en-US" sz="2400"/>
                <a:t>Write online help</a:t>
              </a:r>
              <a:endParaRPr lang="en-US"/>
            </a:p>
          </p:txBody>
        </p:sp>
      </p:grpSp>
      <p:grpSp>
        <p:nvGrpSpPr>
          <p:cNvPr id="109585" name="Group 17"/>
          <p:cNvGrpSpPr>
            <a:grpSpLocks/>
          </p:cNvGrpSpPr>
          <p:nvPr/>
        </p:nvGrpSpPr>
        <p:grpSpPr bwMode="auto">
          <a:xfrm>
            <a:off x="698500" y="4838700"/>
            <a:ext cx="3683000" cy="584200"/>
            <a:chOff x="0" y="0"/>
            <a:chExt cx="3683000" cy="584200"/>
          </a:xfrm>
        </p:grpSpPr>
        <p:sp>
          <p:nvSpPr>
            <p:cNvPr id="109586" name="AutoShape 18"/>
            <p:cNvSpPr>
              <a:spLocks/>
            </p:cNvSpPr>
            <p:nvPr/>
          </p:nvSpPr>
          <p:spPr bwMode="auto">
            <a:xfrm>
              <a:off x="0" y="0"/>
              <a:ext cx="3683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 anchor="ctr"/>
            <a:lstStyle/>
            <a:p>
              <a:pPr algn="l"/>
              <a:endParaRPr lang="en-US"/>
            </a:p>
          </p:txBody>
        </p:sp>
        <p:sp>
          <p:nvSpPr>
            <p:cNvPr id="109587" name="AutoShape 19"/>
            <p:cNvSpPr>
              <a:spLocks/>
            </p:cNvSpPr>
            <p:nvPr/>
          </p:nvSpPr>
          <p:spPr bwMode="auto">
            <a:xfrm>
              <a:off x="0" y="50800"/>
              <a:ext cx="3683000" cy="482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63500" tIns="63500" rIns="63500" bIns="63500" anchor="ctr"/>
            <a:lstStyle/>
            <a:p>
              <a:pPr algn="l"/>
              <a:r>
                <a:rPr lang="en-US" sz="2400"/>
                <a:t>Write the foo class</a:t>
              </a:r>
              <a:endParaRPr lang="en-US"/>
            </a:p>
          </p:txBody>
        </p:sp>
      </p:grpSp>
      <p:grpSp>
        <p:nvGrpSpPr>
          <p:cNvPr id="109588" name="Group 20"/>
          <p:cNvGrpSpPr>
            <a:grpSpLocks/>
          </p:cNvGrpSpPr>
          <p:nvPr/>
        </p:nvGrpSpPr>
        <p:grpSpPr bwMode="auto">
          <a:xfrm>
            <a:off x="4381500" y="1917700"/>
            <a:ext cx="1016000" cy="584200"/>
            <a:chOff x="0" y="0"/>
            <a:chExt cx="1016000" cy="584200"/>
          </a:xfrm>
        </p:grpSpPr>
        <p:sp>
          <p:nvSpPr>
            <p:cNvPr id="109589" name="AutoShape 21"/>
            <p:cNvSpPr>
              <a:spLocks/>
            </p:cNvSpPr>
            <p:nvPr/>
          </p:nvSpPr>
          <p:spPr bwMode="auto">
            <a:xfrm>
              <a:off x="0" y="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3C88DC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45719" tIns="45719" rIns="45719" bIns="45719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109590" name="AutoShape 22"/>
            <p:cNvSpPr>
              <a:spLocks/>
            </p:cNvSpPr>
            <p:nvPr/>
          </p:nvSpPr>
          <p:spPr bwMode="auto">
            <a:xfrm>
              <a:off x="0" y="76199"/>
              <a:ext cx="1016000" cy="4318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900">
                  <a:solidFill>
                    <a:srgbClr val="FFFFFF"/>
                  </a:solidFill>
                </a:rPr>
                <a:t>Mon</a:t>
              </a:r>
              <a:endParaRPr lang="en-US"/>
            </a:p>
          </p:txBody>
        </p:sp>
      </p:grpSp>
      <p:grpSp>
        <p:nvGrpSpPr>
          <p:cNvPr id="109591" name="Group 23"/>
          <p:cNvGrpSpPr>
            <a:grpSpLocks/>
          </p:cNvGrpSpPr>
          <p:nvPr/>
        </p:nvGrpSpPr>
        <p:grpSpPr bwMode="auto">
          <a:xfrm>
            <a:off x="4381500" y="2501900"/>
            <a:ext cx="1016000" cy="2921000"/>
            <a:chOff x="0" y="0"/>
            <a:chExt cx="1016000" cy="2921000"/>
          </a:xfrm>
        </p:grpSpPr>
        <p:grpSp>
          <p:nvGrpSpPr>
            <p:cNvPr id="109592" name="Group 24"/>
            <p:cNvGrpSpPr>
              <a:grpSpLocks/>
            </p:cNvGrpSpPr>
            <p:nvPr/>
          </p:nvGrpSpPr>
          <p:grpSpPr bwMode="auto">
            <a:xfrm>
              <a:off x="0" y="0"/>
              <a:ext cx="1016000" cy="584200"/>
              <a:chOff x="0" y="0"/>
              <a:chExt cx="1016000" cy="584200"/>
            </a:xfrm>
          </p:grpSpPr>
          <p:sp>
            <p:nvSpPr>
              <p:cNvPr id="109593" name="AutoShape 25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 anchor="ctr"/>
              <a:lstStyle/>
              <a:p>
                <a:pPr algn="r"/>
                <a:endParaRPr lang="en-US"/>
              </a:p>
            </p:txBody>
          </p:sp>
          <p:sp>
            <p:nvSpPr>
              <p:cNvPr id="109594" name="AutoShape 26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8</a:t>
                </a:r>
                <a:endParaRPr lang="en-US"/>
              </a:p>
            </p:txBody>
          </p:sp>
        </p:grpSp>
        <p:grpSp>
          <p:nvGrpSpPr>
            <p:cNvPr id="109595" name="Group 27"/>
            <p:cNvGrpSpPr>
              <a:grpSpLocks/>
            </p:cNvGrpSpPr>
            <p:nvPr/>
          </p:nvGrpSpPr>
          <p:grpSpPr bwMode="auto">
            <a:xfrm>
              <a:off x="0" y="584200"/>
              <a:ext cx="1016000" cy="584200"/>
              <a:chOff x="0" y="0"/>
              <a:chExt cx="1016000" cy="584200"/>
            </a:xfrm>
          </p:grpSpPr>
          <p:sp>
            <p:nvSpPr>
              <p:cNvPr id="109596" name="AutoShape 28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 anchor="ctr"/>
              <a:lstStyle/>
              <a:p>
                <a:pPr algn="r"/>
                <a:endParaRPr lang="en-US"/>
              </a:p>
            </p:txBody>
          </p:sp>
          <p:sp>
            <p:nvSpPr>
              <p:cNvPr id="109597" name="AutoShape 29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16</a:t>
                </a:r>
                <a:endParaRPr lang="en-US"/>
              </a:p>
            </p:txBody>
          </p:sp>
        </p:grpSp>
        <p:grpSp>
          <p:nvGrpSpPr>
            <p:cNvPr id="109598" name="Group 30"/>
            <p:cNvGrpSpPr>
              <a:grpSpLocks/>
            </p:cNvGrpSpPr>
            <p:nvPr/>
          </p:nvGrpSpPr>
          <p:grpSpPr bwMode="auto">
            <a:xfrm>
              <a:off x="0" y="1168400"/>
              <a:ext cx="1016000" cy="584200"/>
              <a:chOff x="0" y="0"/>
              <a:chExt cx="1016000" cy="584200"/>
            </a:xfrm>
          </p:grpSpPr>
          <p:sp>
            <p:nvSpPr>
              <p:cNvPr id="109599" name="AutoShape 31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 anchor="ctr"/>
              <a:lstStyle/>
              <a:p>
                <a:pPr algn="r"/>
                <a:endParaRPr lang="en-US"/>
              </a:p>
            </p:txBody>
          </p:sp>
          <p:sp>
            <p:nvSpPr>
              <p:cNvPr id="109600" name="AutoShape 32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8</a:t>
                </a:r>
                <a:endParaRPr lang="en-US"/>
              </a:p>
            </p:txBody>
          </p:sp>
        </p:grpSp>
        <p:grpSp>
          <p:nvGrpSpPr>
            <p:cNvPr id="109601" name="Group 33"/>
            <p:cNvGrpSpPr>
              <a:grpSpLocks/>
            </p:cNvGrpSpPr>
            <p:nvPr/>
          </p:nvGrpSpPr>
          <p:grpSpPr bwMode="auto">
            <a:xfrm>
              <a:off x="0" y="1752600"/>
              <a:ext cx="1016000" cy="584200"/>
              <a:chOff x="0" y="0"/>
              <a:chExt cx="1016000" cy="584200"/>
            </a:xfrm>
          </p:grpSpPr>
          <p:sp>
            <p:nvSpPr>
              <p:cNvPr id="109602" name="AutoShape 34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 anchor="ctr"/>
              <a:lstStyle/>
              <a:p>
                <a:pPr algn="r"/>
                <a:endParaRPr lang="en-US"/>
              </a:p>
            </p:txBody>
          </p:sp>
          <p:sp>
            <p:nvSpPr>
              <p:cNvPr id="109603" name="AutoShape 35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12</a:t>
                </a:r>
                <a:endParaRPr lang="en-US"/>
              </a:p>
            </p:txBody>
          </p:sp>
        </p:grpSp>
        <p:grpSp>
          <p:nvGrpSpPr>
            <p:cNvPr id="109604" name="Group 36"/>
            <p:cNvGrpSpPr>
              <a:grpSpLocks/>
            </p:cNvGrpSpPr>
            <p:nvPr/>
          </p:nvGrpSpPr>
          <p:grpSpPr bwMode="auto">
            <a:xfrm>
              <a:off x="0" y="2336800"/>
              <a:ext cx="1016000" cy="584200"/>
              <a:chOff x="0" y="0"/>
              <a:chExt cx="1016000" cy="584200"/>
            </a:xfrm>
          </p:grpSpPr>
          <p:sp>
            <p:nvSpPr>
              <p:cNvPr id="109605" name="AutoShape 37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 anchor="ctr"/>
              <a:lstStyle/>
              <a:p>
                <a:pPr algn="r"/>
                <a:endParaRPr lang="en-US"/>
              </a:p>
            </p:txBody>
          </p:sp>
          <p:sp>
            <p:nvSpPr>
              <p:cNvPr id="109606" name="AutoShape 38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8</a:t>
                </a:r>
                <a:endParaRPr lang="en-US"/>
              </a:p>
            </p:txBody>
          </p:sp>
        </p:grpSp>
      </p:grpSp>
      <p:grpSp>
        <p:nvGrpSpPr>
          <p:cNvPr id="109607" name="Group 39"/>
          <p:cNvGrpSpPr>
            <a:grpSpLocks/>
          </p:cNvGrpSpPr>
          <p:nvPr/>
        </p:nvGrpSpPr>
        <p:grpSpPr bwMode="auto">
          <a:xfrm>
            <a:off x="5397500" y="1917700"/>
            <a:ext cx="1016000" cy="584200"/>
            <a:chOff x="0" y="0"/>
            <a:chExt cx="1016000" cy="584200"/>
          </a:xfrm>
        </p:grpSpPr>
        <p:sp>
          <p:nvSpPr>
            <p:cNvPr id="109608" name="AutoShape 40"/>
            <p:cNvSpPr>
              <a:spLocks/>
            </p:cNvSpPr>
            <p:nvPr/>
          </p:nvSpPr>
          <p:spPr bwMode="auto">
            <a:xfrm>
              <a:off x="0" y="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3C88DC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45719" tIns="45719" rIns="45719" bIns="45719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109609" name="AutoShape 41"/>
            <p:cNvSpPr>
              <a:spLocks/>
            </p:cNvSpPr>
            <p:nvPr/>
          </p:nvSpPr>
          <p:spPr bwMode="auto">
            <a:xfrm>
              <a:off x="0" y="76199"/>
              <a:ext cx="1016000" cy="4318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900">
                  <a:solidFill>
                    <a:srgbClr val="FFFFFF"/>
                  </a:solidFill>
                </a:rPr>
                <a:t>Tues</a:t>
              </a:r>
              <a:endParaRPr lang="en-US"/>
            </a:p>
          </p:txBody>
        </p:sp>
      </p:grpSp>
      <p:grpSp>
        <p:nvGrpSpPr>
          <p:cNvPr id="109610" name="Group 42"/>
          <p:cNvGrpSpPr>
            <a:grpSpLocks/>
          </p:cNvGrpSpPr>
          <p:nvPr/>
        </p:nvGrpSpPr>
        <p:grpSpPr bwMode="auto">
          <a:xfrm>
            <a:off x="5397500" y="2501900"/>
            <a:ext cx="1016000" cy="2921000"/>
            <a:chOff x="0" y="0"/>
            <a:chExt cx="1016000" cy="2921000"/>
          </a:xfrm>
        </p:grpSpPr>
        <p:grpSp>
          <p:nvGrpSpPr>
            <p:cNvPr id="109611" name="Group 43"/>
            <p:cNvGrpSpPr>
              <a:grpSpLocks/>
            </p:cNvGrpSpPr>
            <p:nvPr/>
          </p:nvGrpSpPr>
          <p:grpSpPr bwMode="auto">
            <a:xfrm>
              <a:off x="0" y="0"/>
              <a:ext cx="1016000" cy="584200"/>
              <a:chOff x="0" y="0"/>
              <a:chExt cx="1016000" cy="584200"/>
            </a:xfrm>
          </p:grpSpPr>
          <p:sp>
            <p:nvSpPr>
              <p:cNvPr id="109612" name="AutoShape 44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 anchor="ctr"/>
              <a:lstStyle/>
              <a:p>
                <a:pPr algn="r"/>
                <a:endParaRPr lang="en-US"/>
              </a:p>
            </p:txBody>
          </p:sp>
          <p:sp>
            <p:nvSpPr>
              <p:cNvPr id="109613" name="AutoShape 45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4</a:t>
                </a:r>
                <a:endParaRPr lang="en-US"/>
              </a:p>
            </p:txBody>
          </p:sp>
        </p:grpSp>
        <p:grpSp>
          <p:nvGrpSpPr>
            <p:cNvPr id="109614" name="Group 46"/>
            <p:cNvGrpSpPr>
              <a:grpSpLocks/>
            </p:cNvGrpSpPr>
            <p:nvPr/>
          </p:nvGrpSpPr>
          <p:grpSpPr bwMode="auto">
            <a:xfrm>
              <a:off x="0" y="584200"/>
              <a:ext cx="1016000" cy="584200"/>
              <a:chOff x="0" y="0"/>
              <a:chExt cx="1016000" cy="584200"/>
            </a:xfrm>
          </p:grpSpPr>
          <p:sp>
            <p:nvSpPr>
              <p:cNvPr id="109615" name="AutoShape 47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 anchor="ctr"/>
              <a:lstStyle/>
              <a:p>
                <a:pPr algn="r"/>
                <a:endParaRPr lang="en-US"/>
              </a:p>
            </p:txBody>
          </p:sp>
          <p:sp>
            <p:nvSpPr>
              <p:cNvPr id="109616" name="AutoShape 48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12</a:t>
                </a:r>
                <a:endParaRPr lang="en-US"/>
              </a:p>
            </p:txBody>
          </p:sp>
        </p:grpSp>
        <p:grpSp>
          <p:nvGrpSpPr>
            <p:cNvPr id="109617" name="Group 49"/>
            <p:cNvGrpSpPr>
              <a:grpSpLocks/>
            </p:cNvGrpSpPr>
            <p:nvPr/>
          </p:nvGrpSpPr>
          <p:grpSpPr bwMode="auto">
            <a:xfrm>
              <a:off x="0" y="1168400"/>
              <a:ext cx="1016000" cy="584200"/>
              <a:chOff x="0" y="0"/>
              <a:chExt cx="1016000" cy="584200"/>
            </a:xfrm>
          </p:grpSpPr>
          <p:sp>
            <p:nvSpPr>
              <p:cNvPr id="109618" name="AutoShape 50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 anchor="ctr"/>
              <a:lstStyle/>
              <a:p>
                <a:pPr algn="r"/>
                <a:endParaRPr lang="en-US"/>
              </a:p>
            </p:txBody>
          </p:sp>
          <p:sp>
            <p:nvSpPr>
              <p:cNvPr id="109619" name="AutoShape 51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16</a:t>
                </a:r>
                <a:endParaRPr lang="en-US"/>
              </a:p>
            </p:txBody>
          </p:sp>
        </p:grpSp>
        <p:sp>
          <p:nvSpPr>
            <p:cNvPr id="109620" name="AutoShape 52"/>
            <p:cNvSpPr>
              <a:spLocks/>
            </p:cNvSpPr>
            <p:nvPr/>
          </p:nvSpPr>
          <p:spPr bwMode="auto">
            <a:xfrm>
              <a:off x="0" y="175260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n-US"/>
            </a:p>
          </p:txBody>
        </p:sp>
        <p:grpSp>
          <p:nvGrpSpPr>
            <p:cNvPr id="109621" name="Group 53"/>
            <p:cNvGrpSpPr>
              <a:grpSpLocks/>
            </p:cNvGrpSpPr>
            <p:nvPr/>
          </p:nvGrpSpPr>
          <p:grpSpPr bwMode="auto">
            <a:xfrm>
              <a:off x="0" y="2336800"/>
              <a:ext cx="1016000" cy="584200"/>
              <a:chOff x="0" y="0"/>
              <a:chExt cx="1016000" cy="584200"/>
            </a:xfrm>
          </p:grpSpPr>
          <p:sp>
            <p:nvSpPr>
              <p:cNvPr id="109622" name="AutoShape 54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 anchor="ctr"/>
              <a:lstStyle/>
              <a:p>
                <a:pPr algn="r"/>
                <a:endParaRPr lang="en-US"/>
              </a:p>
            </p:txBody>
          </p:sp>
          <p:sp>
            <p:nvSpPr>
              <p:cNvPr id="109623" name="AutoShape 55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8</a:t>
                </a:r>
                <a:endParaRPr lang="en-US"/>
              </a:p>
            </p:txBody>
          </p:sp>
        </p:grpSp>
      </p:grpSp>
      <p:grpSp>
        <p:nvGrpSpPr>
          <p:cNvPr id="109624" name="Group 56"/>
          <p:cNvGrpSpPr>
            <a:grpSpLocks/>
          </p:cNvGrpSpPr>
          <p:nvPr/>
        </p:nvGrpSpPr>
        <p:grpSpPr bwMode="auto">
          <a:xfrm>
            <a:off x="6413500" y="1917700"/>
            <a:ext cx="1016000" cy="584200"/>
            <a:chOff x="0" y="0"/>
            <a:chExt cx="1016000" cy="584200"/>
          </a:xfrm>
        </p:grpSpPr>
        <p:sp>
          <p:nvSpPr>
            <p:cNvPr id="109625" name="AutoShape 57"/>
            <p:cNvSpPr>
              <a:spLocks/>
            </p:cNvSpPr>
            <p:nvPr/>
          </p:nvSpPr>
          <p:spPr bwMode="auto">
            <a:xfrm>
              <a:off x="0" y="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3C88DC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45719" tIns="45719" rIns="45719" bIns="45719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109626" name="AutoShape 58"/>
            <p:cNvSpPr>
              <a:spLocks/>
            </p:cNvSpPr>
            <p:nvPr/>
          </p:nvSpPr>
          <p:spPr bwMode="auto">
            <a:xfrm>
              <a:off x="0" y="76199"/>
              <a:ext cx="1016000" cy="4318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900">
                  <a:solidFill>
                    <a:srgbClr val="FFFFFF"/>
                  </a:solidFill>
                </a:rPr>
                <a:t>Wed</a:t>
              </a:r>
              <a:endParaRPr lang="en-US"/>
            </a:p>
          </p:txBody>
        </p:sp>
      </p:grpSp>
      <p:grpSp>
        <p:nvGrpSpPr>
          <p:cNvPr id="109627" name="Group 59"/>
          <p:cNvGrpSpPr>
            <a:grpSpLocks/>
          </p:cNvGrpSpPr>
          <p:nvPr/>
        </p:nvGrpSpPr>
        <p:grpSpPr bwMode="auto">
          <a:xfrm>
            <a:off x="7429500" y="1917700"/>
            <a:ext cx="1016000" cy="584200"/>
            <a:chOff x="0" y="0"/>
            <a:chExt cx="1016000" cy="584200"/>
          </a:xfrm>
        </p:grpSpPr>
        <p:sp>
          <p:nvSpPr>
            <p:cNvPr id="109628" name="AutoShape 60"/>
            <p:cNvSpPr>
              <a:spLocks/>
            </p:cNvSpPr>
            <p:nvPr/>
          </p:nvSpPr>
          <p:spPr bwMode="auto">
            <a:xfrm>
              <a:off x="0" y="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3C88DC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45719" tIns="45719" rIns="45719" bIns="45719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109629" name="AutoShape 61"/>
            <p:cNvSpPr>
              <a:spLocks/>
            </p:cNvSpPr>
            <p:nvPr/>
          </p:nvSpPr>
          <p:spPr bwMode="auto">
            <a:xfrm>
              <a:off x="0" y="76199"/>
              <a:ext cx="1016000" cy="4318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900">
                  <a:solidFill>
                    <a:srgbClr val="FFFFFF"/>
                  </a:solidFill>
                </a:rPr>
                <a:t>Thur</a:t>
              </a:r>
              <a:endParaRPr lang="en-US"/>
            </a:p>
          </p:txBody>
        </p:sp>
      </p:grpSp>
      <p:grpSp>
        <p:nvGrpSpPr>
          <p:cNvPr id="109630" name="Group 62"/>
          <p:cNvGrpSpPr>
            <a:grpSpLocks/>
          </p:cNvGrpSpPr>
          <p:nvPr/>
        </p:nvGrpSpPr>
        <p:grpSpPr bwMode="auto">
          <a:xfrm>
            <a:off x="7429500" y="2501900"/>
            <a:ext cx="1016000" cy="3505200"/>
            <a:chOff x="0" y="0"/>
            <a:chExt cx="1016000" cy="3505200"/>
          </a:xfrm>
        </p:grpSpPr>
        <p:sp>
          <p:nvSpPr>
            <p:cNvPr id="109631" name="AutoShape 63"/>
            <p:cNvSpPr>
              <a:spLocks/>
            </p:cNvSpPr>
            <p:nvPr/>
          </p:nvSpPr>
          <p:spPr bwMode="auto">
            <a:xfrm>
              <a:off x="0" y="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n-US"/>
            </a:p>
          </p:txBody>
        </p:sp>
        <p:grpSp>
          <p:nvGrpSpPr>
            <p:cNvPr id="109632" name="Group 64"/>
            <p:cNvGrpSpPr>
              <a:grpSpLocks/>
            </p:cNvGrpSpPr>
            <p:nvPr/>
          </p:nvGrpSpPr>
          <p:grpSpPr bwMode="auto">
            <a:xfrm>
              <a:off x="0" y="584200"/>
              <a:ext cx="1016000" cy="584200"/>
              <a:chOff x="0" y="0"/>
              <a:chExt cx="1016000" cy="584200"/>
            </a:xfrm>
          </p:grpSpPr>
          <p:sp>
            <p:nvSpPr>
              <p:cNvPr id="109633" name="AutoShape 65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 anchor="ctr"/>
              <a:lstStyle/>
              <a:p>
                <a:pPr algn="r"/>
                <a:endParaRPr lang="en-US"/>
              </a:p>
            </p:txBody>
          </p:sp>
          <p:sp>
            <p:nvSpPr>
              <p:cNvPr id="109634" name="AutoShape 66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4</a:t>
                </a:r>
                <a:endParaRPr lang="en-US"/>
              </a:p>
            </p:txBody>
          </p:sp>
        </p:grpSp>
        <p:grpSp>
          <p:nvGrpSpPr>
            <p:cNvPr id="109635" name="Group 67"/>
            <p:cNvGrpSpPr>
              <a:grpSpLocks/>
            </p:cNvGrpSpPr>
            <p:nvPr/>
          </p:nvGrpSpPr>
          <p:grpSpPr bwMode="auto">
            <a:xfrm>
              <a:off x="0" y="1168400"/>
              <a:ext cx="1016000" cy="584200"/>
              <a:chOff x="0" y="0"/>
              <a:chExt cx="1016000" cy="584200"/>
            </a:xfrm>
          </p:grpSpPr>
          <p:sp>
            <p:nvSpPr>
              <p:cNvPr id="109636" name="AutoShape 68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 anchor="ctr"/>
              <a:lstStyle/>
              <a:p>
                <a:pPr algn="r"/>
                <a:endParaRPr lang="en-US"/>
              </a:p>
            </p:txBody>
          </p:sp>
          <p:sp>
            <p:nvSpPr>
              <p:cNvPr id="109637" name="AutoShape 69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11</a:t>
                </a:r>
                <a:endParaRPr lang="en-US"/>
              </a:p>
            </p:txBody>
          </p:sp>
        </p:grpSp>
        <p:sp>
          <p:nvSpPr>
            <p:cNvPr id="109638" name="AutoShape 70"/>
            <p:cNvSpPr>
              <a:spLocks/>
            </p:cNvSpPr>
            <p:nvPr/>
          </p:nvSpPr>
          <p:spPr bwMode="auto">
            <a:xfrm>
              <a:off x="0" y="175260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n-US"/>
            </a:p>
          </p:txBody>
        </p:sp>
        <p:grpSp>
          <p:nvGrpSpPr>
            <p:cNvPr id="109639" name="Group 71"/>
            <p:cNvGrpSpPr>
              <a:grpSpLocks/>
            </p:cNvGrpSpPr>
            <p:nvPr/>
          </p:nvGrpSpPr>
          <p:grpSpPr bwMode="auto">
            <a:xfrm>
              <a:off x="0" y="2336800"/>
              <a:ext cx="1016000" cy="584200"/>
              <a:chOff x="0" y="0"/>
              <a:chExt cx="1016000" cy="584200"/>
            </a:xfrm>
          </p:grpSpPr>
          <p:sp>
            <p:nvSpPr>
              <p:cNvPr id="109640" name="AutoShape 72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 anchor="ctr"/>
              <a:lstStyle/>
              <a:p>
                <a:pPr algn="r"/>
                <a:endParaRPr lang="en-US"/>
              </a:p>
            </p:txBody>
          </p:sp>
          <p:sp>
            <p:nvSpPr>
              <p:cNvPr id="109641" name="AutoShape 73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8</a:t>
                </a:r>
                <a:endParaRPr lang="en-US"/>
              </a:p>
            </p:txBody>
          </p:sp>
        </p:grpSp>
        <p:grpSp>
          <p:nvGrpSpPr>
            <p:cNvPr id="109642" name="Group 74"/>
            <p:cNvGrpSpPr>
              <a:grpSpLocks/>
            </p:cNvGrpSpPr>
            <p:nvPr/>
          </p:nvGrpSpPr>
          <p:grpSpPr bwMode="auto">
            <a:xfrm>
              <a:off x="0" y="2921000"/>
              <a:ext cx="1016000" cy="584200"/>
              <a:chOff x="0" y="0"/>
              <a:chExt cx="1016000" cy="584200"/>
            </a:xfrm>
          </p:grpSpPr>
          <p:sp>
            <p:nvSpPr>
              <p:cNvPr id="109643" name="AutoShape 75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 anchor="ctr"/>
              <a:lstStyle/>
              <a:p>
                <a:pPr algn="r"/>
                <a:endParaRPr lang="en-US"/>
              </a:p>
            </p:txBody>
          </p:sp>
          <p:sp>
            <p:nvSpPr>
              <p:cNvPr id="109644" name="AutoShape 76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4</a:t>
                </a:r>
                <a:endParaRPr lang="en-US"/>
              </a:p>
            </p:txBody>
          </p:sp>
        </p:grpSp>
      </p:grpSp>
      <p:grpSp>
        <p:nvGrpSpPr>
          <p:cNvPr id="109645" name="Group 77"/>
          <p:cNvGrpSpPr>
            <a:grpSpLocks/>
          </p:cNvGrpSpPr>
          <p:nvPr/>
        </p:nvGrpSpPr>
        <p:grpSpPr bwMode="auto">
          <a:xfrm>
            <a:off x="8445500" y="1917700"/>
            <a:ext cx="1016000" cy="584200"/>
            <a:chOff x="0" y="0"/>
            <a:chExt cx="1016000" cy="584200"/>
          </a:xfrm>
        </p:grpSpPr>
        <p:sp>
          <p:nvSpPr>
            <p:cNvPr id="109646" name="AutoShape 78"/>
            <p:cNvSpPr>
              <a:spLocks/>
            </p:cNvSpPr>
            <p:nvPr/>
          </p:nvSpPr>
          <p:spPr bwMode="auto">
            <a:xfrm>
              <a:off x="0" y="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3C88DC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>
              <a:outerShdw blurRad="114300" dist="63500" dir="2700000" algn="ctr" rotWithShape="0">
                <a:srgbClr val="000000">
                  <a:alpha val="29999"/>
                </a:srgbClr>
              </a:outerShdw>
            </a:effectLst>
          </p:spPr>
          <p:txBody>
            <a:bodyPr lIns="45719" tIns="45719" rIns="45719" bIns="45719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/>
            </a:p>
          </p:txBody>
        </p:sp>
        <p:sp>
          <p:nvSpPr>
            <p:cNvPr id="109647" name="AutoShape 79"/>
            <p:cNvSpPr>
              <a:spLocks/>
            </p:cNvSpPr>
            <p:nvPr/>
          </p:nvSpPr>
          <p:spPr bwMode="auto">
            <a:xfrm>
              <a:off x="0" y="76199"/>
              <a:ext cx="1016000" cy="4318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algn="ctr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r>
                <a:rPr lang="en-US" sz="2900">
                  <a:solidFill>
                    <a:srgbClr val="FFFFFF"/>
                  </a:solidFill>
                </a:rPr>
                <a:t>Fri</a:t>
              </a:r>
              <a:endParaRPr lang="en-US"/>
            </a:p>
          </p:txBody>
        </p:sp>
      </p:grpSp>
      <p:grpSp>
        <p:nvGrpSpPr>
          <p:cNvPr id="109648" name="Group 80"/>
          <p:cNvGrpSpPr>
            <a:grpSpLocks/>
          </p:cNvGrpSpPr>
          <p:nvPr/>
        </p:nvGrpSpPr>
        <p:grpSpPr bwMode="auto">
          <a:xfrm>
            <a:off x="8445500" y="2501900"/>
            <a:ext cx="1016000" cy="3505200"/>
            <a:chOff x="0" y="0"/>
            <a:chExt cx="1016000" cy="3505200"/>
          </a:xfrm>
        </p:grpSpPr>
        <p:sp>
          <p:nvSpPr>
            <p:cNvPr id="109649" name="AutoShape 81"/>
            <p:cNvSpPr>
              <a:spLocks/>
            </p:cNvSpPr>
            <p:nvPr/>
          </p:nvSpPr>
          <p:spPr bwMode="auto">
            <a:xfrm>
              <a:off x="0" y="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n-US"/>
            </a:p>
          </p:txBody>
        </p:sp>
        <p:sp>
          <p:nvSpPr>
            <p:cNvPr id="109650" name="AutoShape 82"/>
            <p:cNvSpPr>
              <a:spLocks/>
            </p:cNvSpPr>
            <p:nvPr/>
          </p:nvSpPr>
          <p:spPr bwMode="auto">
            <a:xfrm>
              <a:off x="0" y="58420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n-US"/>
            </a:p>
          </p:txBody>
        </p:sp>
        <p:grpSp>
          <p:nvGrpSpPr>
            <p:cNvPr id="109651" name="Group 83"/>
            <p:cNvGrpSpPr>
              <a:grpSpLocks/>
            </p:cNvGrpSpPr>
            <p:nvPr/>
          </p:nvGrpSpPr>
          <p:grpSpPr bwMode="auto">
            <a:xfrm>
              <a:off x="0" y="1168400"/>
              <a:ext cx="1016000" cy="584200"/>
              <a:chOff x="0" y="0"/>
              <a:chExt cx="1016000" cy="584200"/>
            </a:xfrm>
          </p:grpSpPr>
          <p:sp>
            <p:nvSpPr>
              <p:cNvPr id="109652" name="AutoShape 84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 anchor="ctr"/>
              <a:lstStyle/>
              <a:p>
                <a:pPr algn="r"/>
                <a:endParaRPr lang="en-US"/>
              </a:p>
            </p:txBody>
          </p:sp>
          <p:sp>
            <p:nvSpPr>
              <p:cNvPr id="109653" name="AutoShape 85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8</a:t>
                </a:r>
                <a:endParaRPr lang="en-US"/>
              </a:p>
            </p:txBody>
          </p:sp>
        </p:grpSp>
        <p:sp>
          <p:nvSpPr>
            <p:cNvPr id="109654" name="AutoShape 86"/>
            <p:cNvSpPr>
              <a:spLocks/>
            </p:cNvSpPr>
            <p:nvPr/>
          </p:nvSpPr>
          <p:spPr bwMode="auto">
            <a:xfrm>
              <a:off x="0" y="175260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n-US"/>
            </a:p>
          </p:txBody>
        </p:sp>
        <p:grpSp>
          <p:nvGrpSpPr>
            <p:cNvPr id="109655" name="Group 87"/>
            <p:cNvGrpSpPr>
              <a:grpSpLocks/>
            </p:cNvGrpSpPr>
            <p:nvPr/>
          </p:nvGrpSpPr>
          <p:grpSpPr bwMode="auto">
            <a:xfrm>
              <a:off x="0" y="2336800"/>
              <a:ext cx="1016000" cy="584200"/>
              <a:chOff x="0" y="0"/>
              <a:chExt cx="1016000" cy="584200"/>
            </a:xfrm>
          </p:grpSpPr>
          <p:sp>
            <p:nvSpPr>
              <p:cNvPr id="109656" name="AutoShape 88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 anchor="ctr"/>
              <a:lstStyle/>
              <a:p>
                <a:pPr algn="r"/>
                <a:endParaRPr lang="en-US"/>
              </a:p>
            </p:txBody>
          </p:sp>
          <p:sp>
            <p:nvSpPr>
              <p:cNvPr id="109657" name="AutoShape 89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8</a:t>
                </a:r>
                <a:endParaRPr lang="en-US"/>
              </a:p>
            </p:txBody>
          </p:sp>
        </p:grpSp>
        <p:sp>
          <p:nvSpPr>
            <p:cNvPr id="109658" name="AutoShape 90"/>
            <p:cNvSpPr>
              <a:spLocks/>
            </p:cNvSpPr>
            <p:nvPr/>
          </p:nvSpPr>
          <p:spPr bwMode="auto">
            <a:xfrm>
              <a:off x="0" y="292100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n-US"/>
            </a:p>
          </p:txBody>
        </p:sp>
      </p:grpSp>
      <p:grpSp>
        <p:nvGrpSpPr>
          <p:cNvPr id="109659" name="Group 91"/>
          <p:cNvGrpSpPr>
            <a:grpSpLocks/>
          </p:cNvGrpSpPr>
          <p:nvPr/>
        </p:nvGrpSpPr>
        <p:grpSpPr bwMode="auto">
          <a:xfrm>
            <a:off x="698500" y="2501900"/>
            <a:ext cx="6731000" cy="3505200"/>
            <a:chOff x="0" y="0"/>
            <a:chExt cx="6731000" cy="3505200"/>
          </a:xfrm>
        </p:grpSpPr>
        <p:grpSp>
          <p:nvGrpSpPr>
            <p:cNvPr id="109660" name="Group 92"/>
            <p:cNvGrpSpPr>
              <a:grpSpLocks/>
            </p:cNvGrpSpPr>
            <p:nvPr/>
          </p:nvGrpSpPr>
          <p:grpSpPr bwMode="auto">
            <a:xfrm>
              <a:off x="0" y="2921000"/>
              <a:ext cx="3683000" cy="584200"/>
              <a:chOff x="0" y="0"/>
              <a:chExt cx="3683000" cy="584200"/>
            </a:xfrm>
          </p:grpSpPr>
          <p:sp>
            <p:nvSpPr>
              <p:cNvPr id="109661" name="AutoShape 93"/>
              <p:cNvSpPr>
                <a:spLocks/>
              </p:cNvSpPr>
              <p:nvPr/>
            </p:nvSpPr>
            <p:spPr bwMode="auto">
              <a:xfrm>
                <a:off x="0" y="0"/>
                <a:ext cx="3683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 anchor="ctr"/>
              <a:lstStyle/>
              <a:p>
                <a:pPr algn="l"/>
                <a:endParaRPr lang="en-US"/>
              </a:p>
            </p:txBody>
          </p:sp>
          <p:sp>
            <p:nvSpPr>
              <p:cNvPr id="109662" name="AutoShape 94"/>
              <p:cNvSpPr>
                <a:spLocks/>
              </p:cNvSpPr>
              <p:nvPr/>
            </p:nvSpPr>
            <p:spPr bwMode="auto">
              <a:xfrm>
                <a:off x="0" y="50800"/>
                <a:ext cx="3683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l"/>
                <a:r>
                  <a:rPr lang="en-US" sz="2400"/>
                  <a:t>Add error logging</a:t>
                </a:r>
                <a:endParaRPr lang="en-US"/>
              </a:p>
            </p:txBody>
          </p:sp>
        </p:grpSp>
        <p:sp>
          <p:nvSpPr>
            <p:cNvPr id="109663" name="AutoShape 95"/>
            <p:cNvSpPr>
              <a:spLocks/>
            </p:cNvSpPr>
            <p:nvPr/>
          </p:nvSpPr>
          <p:spPr bwMode="auto">
            <a:xfrm>
              <a:off x="3683000" y="292100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n-US"/>
            </a:p>
          </p:txBody>
        </p:sp>
        <p:sp>
          <p:nvSpPr>
            <p:cNvPr id="109664" name="AutoShape 96"/>
            <p:cNvSpPr>
              <a:spLocks/>
            </p:cNvSpPr>
            <p:nvPr/>
          </p:nvSpPr>
          <p:spPr bwMode="auto">
            <a:xfrm>
              <a:off x="4699000" y="292100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n-US"/>
            </a:p>
          </p:txBody>
        </p:sp>
        <p:grpSp>
          <p:nvGrpSpPr>
            <p:cNvPr id="109665" name="Group 97"/>
            <p:cNvGrpSpPr>
              <a:grpSpLocks/>
            </p:cNvGrpSpPr>
            <p:nvPr/>
          </p:nvGrpSpPr>
          <p:grpSpPr bwMode="auto">
            <a:xfrm>
              <a:off x="5715000" y="0"/>
              <a:ext cx="1016000" cy="584200"/>
              <a:chOff x="0" y="0"/>
              <a:chExt cx="1016000" cy="584200"/>
            </a:xfrm>
          </p:grpSpPr>
          <p:sp>
            <p:nvSpPr>
              <p:cNvPr id="109666" name="AutoShape 98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 anchor="ctr"/>
              <a:lstStyle/>
              <a:p>
                <a:pPr algn="r"/>
                <a:endParaRPr lang="en-US"/>
              </a:p>
            </p:txBody>
          </p:sp>
          <p:sp>
            <p:nvSpPr>
              <p:cNvPr id="109667" name="AutoShape 99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8</a:t>
                </a:r>
                <a:endParaRPr lang="en-US"/>
              </a:p>
            </p:txBody>
          </p:sp>
        </p:grpSp>
        <p:grpSp>
          <p:nvGrpSpPr>
            <p:cNvPr id="109668" name="Group 100"/>
            <p:cNvGrpSpPr>
              <a:grpSpLocks/>
            </p:cNvGrpSpPr>
            <p:nvPr/>
          </p:nvGrpSpPr>
          <p:grpSpPr bwMode="auto">
            <a:xfrm>
              <a:off x="5715000" y="584200"/>
              <a:ext cx="1016000" cy="584200"/>
              <a:chOff x="0" y="0"/>
              <a:chExt cx="1016000" cy="584200"/>
            </a:xfrm>
          </p:grpSpPr>
          <p:sp>
            <p:nvSpPr>
              <p:cNvPr id="109669" name="AutoShape 101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 anchor="ctr"/>
              <a:lstStyle/>
              <a:p>
                <a:pPr algn="r"/>
                <a:endParaRPr lang="en-US"/>
              </a:p>
            </p:txBody>
          </p:sp>
          <p:sp>
            <p:nvSpPr>
              <p:cNvPr id="109670" name="AutoShape 102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10</a:t>
                </a:r>
                <a:endParaRPr lang="en-US"/>
              </a:p>
            </p:txBody>
          </p:sp>
        </p:grpSp>
        <p:grpSp>
          <p:nvGrpSpPr>
            <p:cNvPr id="109671" name="Group 103"/>
            <p:cNvGrpSpPr>
              <a:grpSpLocks/>
            </p:cNvGrpSpPr>
            <p:nvPr/>
          </p:nvGrpSpPr>
          <p:grpSpPr bwMode="auto">
            <a:xfrm>
              <a:off x="5715000" y="1168400"/>
              <a:ext cx="1016000" cy="584200"/>
              <a:chOff x="0" y="0"/>
              <a:chExt cx="1016000" cy="584200"/>
            </a:xfrm>
          </p:grpSpPr>
          <p:sp>
            <p:nvSpPr>
              <p:cNvPr id="109672" name="AutoShape 104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 anchor="ctr"/>
              <a:lstStyle/>
              <a:p>
                <a:pPr algn="r"/>
                <a:endParaRPr lang="en-US"/>
              </a:p>
            </p:txBody>
          </p:sp>
          <p:sp>
            <p:nvSpPr>
              <p:cNvPr id="109673" name="AutoShape 105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16</a:t>
                </a:r>
                <a:endParaRPr lang="en-US"/>
              </a:p>
            </p:txBody>
          </p:sp>
        </p:grpSp>
        <p:sp>
          <p:nvSpPr>
            <p:cNvPr id="109674" name="AutoShape 106"/>
            <p:cNvSpPr>
              <a:spLocks/>
            </p:cNvSpPr>
            <p:nvPr/>
          </p:nvSpPr>
          <p:spPr bwMode="auto">
            <a:xfrm>
              <a:off x="5715000" y="1752600"/>
              <a:ext cx="1016000" cy="584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E6E6E6"/>
            </a:solidFill>
            <a:ln w="254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n-US"/>
            </a:p>
          </p:txBody>
        </p:sp>
        <p:grpSp>
          <p:nvGrpSpPr>
            <p:cNvPr id="109675" name="Group 107"/>
            <p:cNvGrpSpPr>
              <a:grpSpLocks/>
            </p:cNvGrpSpPr>
            <p:nvPr/>
          </p:nvGrpSpPr>
          <p:grpSpPr bwMode="auto">
            <a:xfrm>
              <a:off x="5715000" y="2336800"/>
              <a:ext cx="1016000" cy="584200"/>
              <a:chOff x="0" y="0"/>
              <a:chExt cx="1016000" cy="584200"/>
            </a:xfrm>
          </p:grpSpPr>
          <p:sp>
            <p:nvSpPr>
              <p:cNvPr id="109676" name="AutoShape 108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 anchor="ctr"/>
              <a:lstStyle/>
              <a:p>
                <a:pPr algn="r"/>
                <a:endParaRPr lang="en-US"/>
              </a:p>
            </p:txBody>
          </p:sp>
          <p:sp>
            <p:nvSpPr>
              <p:cNvPr id="109677" name="AutoShape 109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8</a:t>
                </a:r>
                <a:endParaRPr lang="en-US"/>
              </a:p>
            </p:txBody>
          </p:sp>
        </p:grpSp>
        <p:grpSp>
          <p:nvGrpSpPr>
            <p:cNvPr id="109678" name="Group 110"/>
            <p:cNvGrpSpPr>
              <a:grpSpLocks/>
            </p:cNvGrpSpPr>
            <p:nvPr/>
          </p:nvGrpSpPr>
          <p:grpSpPr bwMode="auto">
            <a:xfrm>
              <a:off x="5715000" y="2921000"/>
              <a:ext cx="1016000" cy="584200"/>
              <a:chOff x="0" y="0"/>
              <a:chExt cx="1016000" cy="584200"/>
            </a:xfrm>
          </p:grpSpPr>
          <p:sp>
            <p:nvSpPr>
              <p:cNvPr id="109679" name="AutoShape 111"/>
              <p:cNvSpPr>
                <a:spLocks/>
              </p:cNvSpPr>
              <p:nvPr/>
            </p:nvSpPr>
            <p:spPr bwMode="auto">
              <a:xfrm>
                <a:off x="0" y="0"/>
                <a:ext cx="1016000" cy="584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solidFill>
                <a:srgbClr val="E6E6E6"/>
              </a:solidFill>
              <a:ln w="254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 anchor="ctr"/>
              <a:lstStyle/>
              <a:p>
                <a:pPr algn="r"/>
                <a:endParaRPr lang="en-US"/>
              </a:p>
            </p:txBody>
          </p:sp>
          <p:sp>
            <p:nvSpPr>
              <p:cNvPr id="109680" name="AutoShape 112"/>
              <p:cNvSpPr>
                <a:spLocks/>
              </p:cNvSpPr>
              <p:nvPr/>
            </p:nvSpPr>
            <p:spPr bwMode="auto">
              <a:xfrm>
                <a:off x="0" y="50800"/>
                <a:ext cx="1016000" cy="482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63500" tIns="63500" rIns="63500" bIns="63500" anchor="ctr"/>
              <a:lstStyle/>
              <a:p>
                <a:pPr algn="r"/>
                <a:r>
                  <a:rPr lang="en-US" sz="2400"/>
                  <a:t>8</a:t>
                </a:r>
                <a:endParaRPr 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/>
          <p:cNvSpPr>
            <a:spLocks noGrp="1" noChangeArrowheads="1"/>
          </p:cNvSpPr>
          <p:nvPr>
            <p:ph type="title"/>
          </p:nvPr>
        </p:nvSpPr>
        <p:spPr>
          <a:xfrm>
            <a:off x="508000" y="171450"/>
            <a:ext cx="9144000" cy="1117600"/>
          </a:xfrm>
        </p:spPr>
        <p:txBody>
          <a:bodyPr lIns="0" tIns="0" rIns="0" bIns="0"/>
          <a:lstStyle/>
          <a:p>
            <a:pPr algn="ctr" defTabSz="914400"/>
            <a:r>
              <a:rPr lang="en-US" sz="64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MoSCoW rules</a:t>
            </a:r>
            <a:endParaRPr lang="en-US"/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1209675"/>
            <a:ext cx="5167313" cy="3402013"/>
          </a:xfrm>
        </p:spPr>
        <p:txBody>
          <a:bodyPr lIns="0" tIns="0" rIns="0" bIns="0"/>
          <a:lstStyle/>
          <a:p>
            <a:pPr marL="184150" defTabSz="666750">
              <a:spcBef>
                <a:spcPts val="1300"/>
              </a:spcBef>
              <a:buFont typeface="Lucida Grande" charset="0"/>
              <a:buNone/>
            </a:pPr>
            <a:r>
              <a:rPr lang="en-US" sz="2300">
                <a:latin typeface="Gill Sans" charset="0"/>
                <a:ea typeface="Gill Sans" charset="0"/>
                <a:cs typeface="Gill Sans" charset="0"/>
                <a:sym typeface="Gill Sans" charset="0"/>
              </a:rPr>
              <a:t>Stories prioritization technique referred to as the MoSCoW rules. </a:t>
            </a:r>
            <a:br>
              <a:rPr lang="en-US" sz="2300">
                <a:latin typeface="Gill Sans" charset="0"/>
                <a:ea typeface="Gill Sans" charset="0"/>
                <a:cs typeface="Gill Sans" charset="0"/>
                <a:sym typeface="Gill Sans" charset="0"/>
              </a:rPr>
            </a:br>
            <a:r>
              <a:rPr lang="en-US" sz="2300">
                <a:latin typeface="Gill Sans" charset="0"/>
                <a:ea typeface="Gill Sans" charset="0"/>
                <a:cs typeface="Gill Sans" charset="0"/>
                <a:sym typeface="Gill Sans" charset="0"/>
              </a:rPr>
              <a:t/>
            </a:r>
            <a:br>
              <a:rPr lang="en-US" sz="2300">
                <a:latin typeface="Gill Sans" charset="0"/>
                <a:ea typeface="Gill Sans" charset="0"/>
                <a:cs typeface="Gill Sans" charset="0"/>
                <a:sym typeface="Gill Sans" charset="0"/>
              </a:rPr>
            </a:br>
            <a:r>
              <a:rPr lang="en-US" sz="2300">
                <a:latin typeface="Gill Sans" charset="0"/>
                <a:ea typeface="Gill Sans" charset="0"/>
                <a:cs typeface="Gill Sans" charset="0"/>
                <a:sym typeface="Gill Sans" charset="0"/>
              </a:rPr>
              <a:t>MoSCoW is an acronym for</a:t>
            </a:r>
          </a:p>
          <a:p>
            <a:pPr marL="758825" lvl="1" indent="-323850" defTabSz="666750">
              <a:spcBef>
                <a:spcPts val="1300"/>
              </a:spcBef>
              <a:buSzPct val="171000"/>
              <a:buFont typeface="Lucida Grande" charset="0"/>
              <a:buChar char="•"/>
            </a:pPr>
            <a:r>
              <a:rPr lang="en-US" sz="2300">
                <a:latin typeface="Gill Sans" charset="0"/>
                <a:ea typeface="Gill Sans" charset="0"/>
                <a:cs typeface="Gill Sans" charset="0"/>
                <a:sym typeface="Gill Sans" charset="0"/>
              </a:rPr>
              <a:t>Must have</a:t>
            </a:r>
          </a:p>
          <a:p>
            <a:pPr marL="758825" lvl="1" indent="-323850" defTabSz="666750">
              <a:spcBef>
                <a:spcPts val="1300"/>
              </a:spcBef>
              <a:buSzPct val="171000"/>
              <a:buFont typeface="Lucida Grande" charset="0"/>
              <a:buChar char="•"/>
            </a:pPr>
            <a:r>
              <a:rPr lang="en-US" sz="2300">
                <a:latin typeface="Gill Sans" charset="0"/>
                <a:ea typeface="Gill Sans" charset="0"/>
                <a:cs typeface="Gill Sans" charset="0"/>
                <a:sym typeface="Gill Sans" charset="0"/>
              </a:rPr>
              <a:t>Should have</a:t>
            </a:r>
          </a:p>
          <a:p>
            <a:pPr marL="758825" lvl="1" indent="-323850" defTabSz="666750">
              <a:spcBef>
                <a:spcPts val="1300"/>
              </a:spcBef>
              <a:buSzPct val="171000"/>
              <a:buFont typeface="Lucida Grande" charset="0"/>
              <a:buChar char="•"/>
            </a:pPr>
            <a:r>
              <a:rPr lang="en-US" sz="2300">
                <a:latin typeface="Gill Sans" charset="0"/>
                <a:ea typeface="Gill Sans" charset="0"/>
                <a:cs typeface="Gill Sans" charset="0"/>
                <a:sym typeface="Gill Sans" charset="0"/>
              </a:rPr>
              <a:t>Could have</a:t>
            </a:r>
          </a:p>
          <a:p>
            <a:pPr marL="758825" lvl="1" indent="-323850" defTabSz="666750">
              <a:spcBef>
                <a:spcPts val="1300"/>
              </a:spcBef>
              <a:buSzPct val="171000"/>
              <a:buFont typeface="Lucida Grande" charset="0"/>
              <a:buChar char="•"/>
            </a:pPr>
            <a:r>
              <a:rPr lang="en-US" sz="2300">
                <a:latin typeface="Gill Sans" charset="0"/>
                <a:ea typeface="Gill Sans" charset="0"/>
                <a:cs typeface="Gill Sans" charset="0"/>
                <a:sym typeface="Gill Sans" charset="0"/>
              </a:rPr>
              <a:t>Won't have this time</a:t>
            </a:r>
            <a:endParaRPr lang="en-US"/>
          </a:p>
        </p:txBody>
      </p:sp>
      <p:pic>
        <p:nvPicPr>
          <p:cNvPr id="110595" name="Picture 3" descr="image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2841625"/>
            <a:ext cx="5741988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The </a:t>
            </a:r>
            <a:r>
              <a:rPr lang="en-US" sz="5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</a:t>
            </a:r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aily </a:t>
            </a:r>
            <a:r>
              <a:rPr lang="en-US" sz="5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</a:t>
            </a:r>
            <a:r>
              <a:rPr lang="en-US" sz="580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crum</a:t>
            </a:r>
            <a:endParaRPr lang="en-US"/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2900" y="1600200"/>
            <a:ext cx="9461500" cy="5473700"/>
          </a:xfrm>
        </p:spPr>
        <p:txBody>
          <a:bodyPr lIns="0" tIns="0" rIns="0" bIns="0"/>
          <a:lstStyle/>
          <a:p>
            <a:pPr marL="698500" indent="-444500" defTabSz="914400">
              <a:lnSpc>
                <a:spcPct val="80000"/>
              </a:lnSpc>
              <a:spcBef>
                <a:spcPts val="18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Parameters</a:t>
            </a:r>
          </a:p>
          <a:p>
            <a:pPr marL="1041400" lvl="1" indent="-444500" defTabSz="914400">
              <a:lnSpc>
                <a:spcPct val="80000"/>
              </a:lnSpc>
              <a:spcBef>
                <a:spcPts val="1500"/>
              </a:spcBef>
              <a:buSzPct val="150000"/>
              <a:buFont typeface="Lucida Grande" charset="0"/>
              <a:buChar char="•"/>
            </a:pPr>
            <a:r>
              <a:rPr lang="en-US" sz="2800">
                <a:latin typeface="Gill Sans" charset="0"/>
                <a:ea typeface="Gill Sans" charset="0"/>
                <a:cs typeface="Gill Sans" charset="0"/>
                <a:sym typeface="Gill Sans" charset="0"/>
              </a:rPr>
              <a:t>Daily</a:t>
            </a:r>
          </a:p>
          <a:p>
            <a:pPr marL="1041400" lvl="1" indent="-444500" defTabSz="914400">
              <a:lnSpc>
                <a:spcPct val="80000"/>
              </a:lnSpc>
              <a:spcBef>
                <a:spcPts val="1500"/>
              </a:spcBef>
              <a:buSzPct val="150000"/>
              <a:buFont typeface="Lucida Grande" charset="0"/>
              <a:buChar char="•"/>
            </a:pPr>
            <a:r>
              <a:rPr lang="en-US" sz="2800">
                <a:latin typeface="Gill Sans" charset="0"/>
                <a:ea typeface="Gill Sans" charset="0"/>
                <a:cs typeface="Gill Sans" charset="0"/>
                <a:sym typeface="Gill Sans" charset="0"/>
              </a:rPr>
              <a:t>15-minutes</a:t>
            </a:r>
          </a:p>
          <a:p>
            <a:pPr marL="1041400" lvl="1" indent="-444500" defTabSz="914400">
              <a:lnSpc>
                <a:spcPct val="80000"/>
              </a:lnSpc>
              <a:spcBef>
                <a:spcPts val="1500"/>
              </a:spcBef>
              <a:buSzPct val="150000"/>
              <a:buFont typeface="Lucida Grande" charset="0"/>
              <a:buChar char="•"/>
            </a:pPr>
            <a:r>
              <a:rPr lang="en-US" sz="2800">
                <a:latin typeface="Gill Sans" charset="0"/>
                <a:ea typeface="Gill Sans" charset="0"/>
                <a:cs typeface="Gill Sans" charset="0"/>
                <a:sym typeface="Gill Sans" charset="0"/>
              </a:rPr>
              <a:t>Stand-up</a:t>
            </a:r>
          </a:p>
          <a:p>
            <a:pPr marL="698500" indent="-444500" defTabSz="914400">
              <a:lnSpc>
                <a:spcPct val="80000"/>
              </a:lnSpc>
              <a:spcBef>
                <a:spcPts val="15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Not for problem solving</a:t>
            </a:r>
          </a:p>
          <a:p>
            <a:pPr marL="1041400" lvl="1" indent="-444500" defTabSz="914400">
              <a:lnSpc>
                <a:spcPct val="80000"/>
              </a:lnSpc>
              <a:spcBef>
                <a:spcPts val="1500"/>
              </a:spcBef>
              <a:buSzPct val="150000"/>
              <a:buFont typeface="Lucida Grande" charset="0"/>
              <a:buChar char="•"/>
            </a:pPr>
            <a:r>
              <a:rPr lang="en-US" sz="2800">
                <a:latin typeface="Gill Sans" charset="0"/>
                <a:ea typeface="Gill Sans" charset="0"/>
                <a:cs typeface="Gill Sans" charset="0"/>
                <a:sym typeface="Gill Sans" charset="0"/>
              </a:rPr>
              <a:t>Whole world is invited</a:t>
            </a:r>
          </a:p>
          <a:p>
            <a:pPr marL="1041400" lvl="1" indent="-444500" defTabSz="914400">
              <a:lnSpc>
                <a:spcPct val="80000"/>
              </a:lnSpc>
              <a:spcBef>
                <a:spcPts val="1500"/>
              </a:spcBef>
              <a:buSzPct val="150000"/>
              <a:buFont typeface="Lucida Grande" charset="0"/>
              <a:buChar char="•"/>
            </a:pPr>
            <a:r>
              <a:rPr lang="en-US" sz="2800">
                <a:latin typeface="Gill Sans" charset="0"/>
                <a:ea typeface="Gill Sans" charset="0"/>
                <a:cs typeface="Gill Sans" charset="0"/>
                <a:sym typeface="Gill Sans" charset="0"/>
              </a:rPr>
              <a:t>Only team members, ScrumMaster, product owner, can talk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– “Chickens” and “Pigs”</a:t>
            </a:r>
          </a:p>
          <a:p>
            <a:pPr marL="698500" indent="-444500" defTabSz="914400">
              <a:lnSpc>
                <a:spcPct val="80000"/>
              </a:lnSpc>
              <a:spcBef>
                <a:spcPts val="1500"/>
              </a:spcBef>
              <a:buClr>
                <a:srgbClr val="5F7BAE"/>
              </a:buClr>
              <a:buSzPct val="150000"/>
              <a:buFont typeface="Lucida Grande" charset="0"/>
              <a:buChar char="•"/>
            </a:pPr>
            <a:r>
              <a:rPr lang="en-US" sz="3200">
                <a:latin typeface="Gill Sans" charset="0"/>
                <a:ea typeface="Gill Sans" charset="0"/>
                <a:cs typeface="Gill Sans" charset="0"/>
                <a:sym typeface="Gill Sans" charset="0"/>
              </a:rPr>
              <a:t>Helps avoid other unnecessary meetings</a:t>
            </a:r>
            <a:endParaRPr lang="en-US"/>
          </a:p>
        </p:txBody>
      </p:sp>
      <p:pic>
        <p:nvPicPr>
          <p:cNvPr id="111619" name="Picture 3" descr="image7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0" y="1092200"/>
            <a:ext cx="4127500" cy="309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14300"/>
            <a:ext cx="9461500" cy="1066800"/>
          </a:xfrm>
        </p:spPr>
        <p:txBody>
          <a:bodyPr lIns="0" tIns="0" rIns="0" bIns="0"/>
          <a:lstStyle/>
          <a:p>
            <a:pPr defTabSz="914400"/>
            <a:r>
              <a:rPr lang="en-US" sz="5800">
                <a:solidFill>
                  <a:srgbClr val="E21826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Scrum vs. XP</a:t>
            </a:r>
            <a:endParaRPr lang="en-US"/>
          </a:p>
        </p:txBody>
      </p:sp>
      <p:pic>
        <p:nvPicPr>
          <p:cNvPr id="116739" name="Picture 3" descr="http://static1.wikia.nocookie.net/__cb20050614073417/uncyclopedia/images/2/2a/ExtremeProgrammin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" r="4689" b="23232"/>
          <a:stretch>
            <a:fillRect/>
          </a:stretch>
        </p:blipFill>
        <p:spPr bwMode="auto">
          <a:xfrm>
            <a:off x="687512" y="4026024"/>
            <a:ext cx="4824536" cy="2890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6740" name="Picture 4" descr="http://farm3.staticflickr.com/2803/4540141565_243e8dabee_z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96" y="641648"/>
            <a:ext cx="3573922" cy="2828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21280" r="49083" b="9813"/>
          <a:stretch>
            <a:fillRect/>
          </a:stretch>
        </p:blipFill>
        <p:spPr bwMode="auto">
          <a:xfrm>
            <a:off x="3159126" y="4049889"/>
            <a:ext cx="3162652" cy="3303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9520" y="209903"/>
            <a:ext cx="7958667" cy="7214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6444" tIns="56444" rIns="56444" bIns="56444" numCol="1" anchor="ctr" anchorCtr="0" compatLnSpc="1">
            <a:prstTxWarp prst="textNoShape">
              <a:avLst/>
            </a:prstTxWarp>
          </a:bodyPr>
          <a:lstStyle/>
          <a:p>
            <a:r>
              <a:rPr lang="et-EE" sz="3600" dirty="0" err="1" smtClean="0">
                <a:solidFill>
                  <a:srgbClr val="C00000"/>
                </a:solidFill>
              </a:rPr>
              <a:t>Standish</a:t>
            </a:r>
            <a:r>
              <a:rPr lang="et-EE" sz="3600" dirty="0" smtClean="0">
                <a:solidFill>
                  <a:srgbClr val="C00000"/>
                </a:solidFill>
              </a:rPr>
              <a:t> </a:t>
            </a:r>
            <a:r>
              <a:rPr lang="et-EE" sz="3600" dirty="0" err="1" smtClean="0">
                <a:solidFill>
                  <a:srgbClr val="C00000"/>
                </a:solidFill>
              </a:rPr>
              <a:t>Group</a:t>
            </a:r>
            <a:r>
              <a:rPr lang="et-EE" sz="3600" dirty="0" smtClean="0">
                <a:solidFill>
                  <a:srgbClr val="C00000"/>
                </a:solidFill>
              </a:rPr>
              <a:t> </a:t>
            </a:r>
            <a:r>
              <a:rPr lang="et-EE" sz="3600" dirty="0" err="1" smtClean="0">
                <a:solidFill>
                  <a:srgbClr val="C00000"/>
                </a:solidFill>
              </a:rPr>
              <a:t>from</a:t>
            </a:r>
            <a:r>
              <a:rPr lang="et-EE" sz="3600" dirty="0" smtClean="0">
                <a:solidFill>
                  <a:srgbClr val="C00000"/>
                </a:solidFill>
              </a:rPr>
              <a:t> 2001 </a:t>
            </a:r>
            <a:r>
              <a:rPr lang="et-EE" sz="3600" dirty="0" err="1" smtClean="0">
                <a:solidFill>
                  <a:srgbClr val="C00000"/>
                </a:solidFill>
              </a:rPr>
              <a:t>to</a:t>
            </a:r>
            <a:r>
              <a:rPr lang="et-EE" sz="3600" dirty="0" smtClean="0">
                <a:solidFill>
                  <a:srgbClr val="C00000"/>
                </a:solidFill>
              </a:rPr>
              <a:t> 2011</a:t>
            </a:r>
            <a:r>
              <a:rPr lang="en-US" sz="3600" dirty="0" smtClean="0">
                <a:solidFill>
                  <a:srgbClr val="C00000"/>
                </a:solidFill>
              </a:rPr>
              <a:t> 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681" y="1809750"/>
            <a:ext cx="3062111" cy="2480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4" r="22890" b="7845"/>
          <a:stretch>
            <a:fillRect/>
          </a:stretch>
        </p:blipFill>
        <p:spPr bwMode="auto">
          <a:xfrm>
            <a:off x="0" y="1329972"/>
            <a:ext cx="4030487" cy="3360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3" name="Rectangle 5"/>
          <p:cNvSpPr>
            <a:spLocks/>
          </p:cNvSpPr>
          <p:nvPr/>
        </p:nvSpPr>
        <p:spPr bwMode="auto">
          <a:xfrm>
            <a:off x="6360583" y="5970764"/>
            <a:ext cx="3527778" cy="987778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 lIns="56444" tIns="56444" rIns="56444" bIns="56444"/>
          <a:lstStyle/>
          <a:p>
            <a:r>
              <a:rPr lang="en-US" sz="2000">
                <a:solidFill>
                  <a:srgbClr val="FFFFFF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eXtreme Programming (XP): 38% → 4%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sz="2000">
                <a:solidFill>
                  <a:srgbClr val="FFFFFF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Scrum: 3% → 58%</a:t>
            </a:r>
          </a:p>
        </p:txBody>
      </p:sp>
      <p:pic>
        <p:nvPicPr>
          <p:cNvPr id="1095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111" y="1185334"/>
            <a:ext cx="2688167" cy="3358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473" y="3471334"/>
            <a:ext cx="1964972" cy="1058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145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9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9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7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5" presetID="0" presetClass="entr" presetSubtype="12033336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28" presetID="0" presetClass="entr" presetSubtype="12033348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3" grpId="0" animBg="1" autoUpdateAnimBg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sz="4800" dirty="0" err="1" smtClean="0">
                <a:solidFill>
                  <a:srgbClr val="C00000"/>
                </a:solidFill>
              </a:rPr>
              <a:t>Standish</a:t>
            </a:r>
            <a:r>
              <a:rPr lang="et-EE" sz="4800" dirty="0" smtClean="0">
                <a:solidFill>
                  <a:srgbClr val="C00000"/>
                </a:solidFill>
              </a:rPr>
              <a:t> </a:t>
            </a:r>
            <a:r>
              <a:rPr lang="et-EE" sz="4800" dirty="0" err="1" smtClean="0">
                <a:solidFill>
                  <a:srgbClr val="C00000"/>
                </a:solidFill>
              </a:rPr>
              <a:t>Group</a:t>
            </a:r>
            <a:r>
              <a:rPr lang="et-EE" sz="4800" dirty="0" smtClean="0">
                <a:solidFill>
                  <a:srgbClr val="C00000"/>
                </a:solidFill>
              </a:rPr>
              <a:t> 2012</a:t>
            </a:r>
            <a:endParaRPr lang="et-EE" sz="4800" dirty="0">
              <a:solidFill>
                <a:srgbClr val="C00000"/>
              </a:solidFill>
            </a:endParaRPr>
          </a:p>
        </p:txBody>
      </p:sp>
      <p:pic>
        <p:nvPicPr>
          <p:cNvPr id="8194" name="Picture 2" descr="http://www.mountaingoatsoftware.com/uploads/blog/Agile-Waterfall-Success-Failure-Ra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04" y="2449849"/>
            <a:ext cx="8220092" cy="400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432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66" name="Group 2"/>
          <p:cNvGrpSpPr>
            <a:grpSpLocks/>
          </p:cNvGrpSpPr>
          <p:nvPr/>
        </p:nvGrpSpPr>
        <p:grpSpPr bwMode="auto">
          <a:xfrm>
            <a:off x="1995441" y="1169461"/>
            <a:ext cx="6365389" cy="5592868"/>
            <a:chOff x="975" y="816"/>
            <a:chExt cx="3864" cy="3520"/>
          </a:xfrm>
        </p:grpSpPr>
        <p:grpSp>
          <p:nvGrpSpPr>
            <p:cNvPr id="139272" name="Group 3"/>
            <p:cNvGrpSpPr>
              <a:grpSpLocks/>
            </p:cNvGrpSpPr>
            <p:nvPr/>
          </p:nvGrpSpPr>
          <p:grpSpPr bwMode="auto">
            <a:xfrm>
              <a:off x="975" y="816"/>
              <a:ext cx="3864" cy="3504"/>
              <a:chOff x="975" y="572"/>
              <a:chExt cx="3864" cy="3504"/>
            </a:xfrm>
          </p:grpSpPr>
          <p:pic>
            <p:nvPicPr>
              <p:cNvPr id="139275" name="Picture 4"/>
              <p:cNvPicPr>
                <a:picLocks noChangeAspect="1" noChangeArrowheads="1"/>
              </p:cNvPicPr>
              <p:nvPr/>
            </p:nvPicPr>
            <p:blipFill>
              <a:blip r:embed="rId3">
                <a:lum bright="-12000" contras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" y="572"/>
                <a:ext cx="3864" cy="3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276" name="Rectangle 5"/>
              <p:cNvSpPr>
                <a:spLocks noChangeArrowheads="1"/>
              </p:cNvSpPr>
              <p:nvPr/>
            </p:nvSpPr>
            <p:spPr bwMode="auto">
              <a:xfrm>
                <a:off x="975" y="3566"/>
                <a:ext cx="816" cy="4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t-EE" sz="3556"/>
              </a:p>
            </p:txBody>
          </p:sp>
        </p:grpSp>
        <p:pic>
          <p:nvPicPr>
            <p:cNvPr id="139273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" y="4128"/>
              <a:ext cx="499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274" name="Rectangle 7"/>
            <p:cNvSpPr>
              <a:spLocks noChangeArrowheads="1"/>
            </p:cNvSpPr>
            <p:nvPr/>
          </p:nvSpPr>
          <p:spPr bwMode="auto">
            <a:xfrm>
              <a:off x="975" y="953"/>
              <a:ext cx="1056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t-EE" sz="3556"/>
            </a:p>
          </p:txBody>
        </p:sp>
      </p:grpSp>
      <p:sp>
        <p:nvSpPr>
          <p:cNvPr id="31748" name="Rectangle 8"/>
          <p:cNvSpPr>
            <a:spLocks noGrp="1" noChangeArrowheads="1"/>
          </p:cNvSpPr>
          <p:nvPr>
            <p:ph type="title"/>
          </p:nvPr>
        </p:nvSpPr>
        <p:spPr>
          <a:xfrm>
            <a:off x="508000" y="305153"/>
            <a:ext cx="9144000" cy="70379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Scrum &amp; XP</a:t>
            </a:r>
          </a:p>
        </p:txBody>
      </p:sp>
      <p:pic>
        <p:nvPicPr>
          <p:cNvPr id="139268" name="Picture 9" descr="agile allian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833" y="0"/>
            <a:ext cx="1799167" cy="1151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69" name="Group 10"/>
          <p:cNvGrpSpPr>
            <a:grpSpLocks/>
          </p:cNvGrpSpPr>
          <p:nvPr/>
        </p:nvGrpSpPr>
        <p:grpSpPr bwMode="auto">
          <a:xfrm>
            <a:off x="3189833" y="1627079"/>
            <a:ext cx="4561417" cy="4960056"/>
            <a:chOff x="1383" y="1253"/>
            <a:chExt cx="2586" cy="2812"/>
          </a:xfrm>
        </p:grpSpPr>
        <p:sp>
          <p:nvSpPr>
            <p:cNvPr id="1201163" name="Documents"/>
            <p:cNvSpPr>
              <a:spLocks noEditPoints="1" noChangeArrowheads="1"/>
            </p:cNvSpPr>
            <p:nvPr/>
          </p:nvSpPr>
          <p:spPr bwMode="auto">
            <a:xfrm>
              <a:off x="1383" y="1253"/>
              <a:ext cx="2586" cy="2812"/>
            </a:xfrm>
            <a:custGeom>
              <a:avLst/>
              <a:gdLst>
                <a:gd name="T0" fmla="*/ 0 w 21600"/>
                <a:gd name="T1" fmla="*/ 2800 h 21600"/>
                <a:gd name="T2" fmla="*/ 3468 w 21600"/>
                <a:gd name="T3" fmla="*/ 0 h 21600"/>
                <a:gd name="T4" fmla="*/ 21653 w 21600"/>
                <a:gd name="T5" fmla="*/ 18828 h 21600"/>
                <a:gd name="T6" fmla="*/ 19954 w 21600"/>
                <a:gd name="T7" fmla="*/ 20214 h 21600"/>
                <a:gd name="T8" fmla="*/ 18256 w 21600"/>
                <a:gd name="T9" fmla="*/ 21628 h 21600"/>
                <a:gd name="T10" fmla="*/ 19954 w 21600"/>
                <a:gd name="T11" fmla="*/ 1428 h 21600"/>
                <a:gd name="T12" fmla="*/ 18256 w 21600"/>
                <a:gd name="T13" fmla="*/ 2800 h 21600"/>
                <a:gd name="T14" fmla="*/ 1645 w 21600"/>
                <a:gd name="T15" fmla="*/ 1428 h 21600"/>
                <a:gd name="T16" fmla="*/ 21600 w 21600"/>
                <a:gd name="T17" fmla="*/ 0 h 21600"/>
                <a:gd name="T18" fmla="*/ 10800 w 21600"/>
                <a:gd name="T19" fmla="*/ 0 h 21600"/>
                <a:gd name="T20" fmla="*/ 0 w 21600"/>
                <a:gd name="T21" fmla="*/ 10800 h 21600"/>
                <a:gd name="T22" fmla="*/ 21600 w 21600"/>
                <a:gd name="T23" fmla="*/ 10800 h 21600"/>
                <a:gd name="T24" fmla="*/ 1645 w 21600"/>
                <a:gd name="T25" fmla="*/ 4171 h 21600"/>
                <a:gd name="T26" fmla="*/ 16522 w 21600"/>
                <a:gd name="T27" fmla="*/ 1731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T24" t="T25" r="T26" b="T27"/>
              <a:pathLst>
                <a:path w="21600" h="21600" extrusionOk="0">
                  <a:moveTo>
                    <a:pt x="0" y="18014"/>
                  </a:moveTo>
                  <a:lnTo>
                    <a:pt x="0" y="2800"/>
                  </a:lnTo>
                  <a:lnTo>
                    <a:pt x="1645" y="2800"/>
                  </a:lnTo>
                  <a:lnTo>
                    <a:pt x="1645" y="1428"/>
                  </a:lnTo>
                  <a:lnTo>
                    <a:pt x="3468" y="1428"/>
                  </a:lnTo>
                  <a:lnTo>
                    <a:pt x="3468" y="0"/>
                  </a:lnTo>
                  <a:lnTo>
                    <a:pt x="21653" y="0"/>
                  </a:lnTo>
                  <a:lnTo>
                    <a:pt x="21653" y="18828"/>
                  </a:lnTo>
                  <a:lnTo>
                    <a:pt x="19954" y="18828"/>
                  </a:lnTo>
                  <a:lnTo>
                    <a:pt x="19954" y="20214"/>
                  </a:lnTo>
                  <a:lnTo>
                    <a:pt x="18256" y="20214"/>
                  </a:lnTo>
                  <a:lnTo>
                    <a:pt x="18256" y="21600"/>
                  </a:lnTo>
                  <a:lnTo>
                    <a:pt x="4434" y="21600"/>
                  </a:lnTo>
                  <a:lnTo>
                    <a:pt x="0" y="18014"/>
                  </a:lnTo>
                  <a:close/>
                </a:path>
                <a:path w="21600" h="21600" extrusionOk="0">
                  <a:moveTo>
                    <a:pt x="3486" y="1428"/>
                  </a:moveTo>
                  <a:lnTo>
                    <a:pt x="19954" y="1428"/>
                  </a:lnTo>
                  <a:lnTo>
                    <a:pt x="19954" y="20214"/>
                  </a:lnTo>
                  <a:lnTo>
                    <a:pt x="18256" y="20214"/>
                  </a:lnTo>
                  <a:lnTo>
                    <a:pt x="18256" y="2800"/>
                  </a:lnTo>
                  <a:lnTo>
                    <a:pt x="1645" y="2800"/>
                  </a:lnTo>
                  <a:lnTo>
                    <a:pt x="1645" y="1428"/>
                  </a:lnTo>
                  <a:lnTo>
                    <a:pt x="3486" y="1428"/>
                  </a:lnTo>
                  <a:close/>
                </a:path>
                <a:path w="21600" h="21600" extrusionOk="0">
                  <a:moveTo>
                    <a:pt x="0" y="18014"/>
                  </a:moveTo>
                  <a:lnTo>
                    <a:pt x="4434" y="18000"/>
                  </a:lnTo>
                  <a:lnTo>
                    <a:pt x="4434" y="21600"/>
                  </a:lnTo>
                  <a:lnTo>
                    <a:pt x="0" y="18014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t-EE" sz="1778" b="1" dirty="0">
                <a:solidFill>
                  <a:srgbClr val="336600"/>
                </a:solidFill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t-EE" sz="1778" b="1" dirty="0">
                <a:solidFill>
                  <a:srgbClr val="336600"/>
                </a:solidFill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t-EE" sz="1778" b="1" dirty="0">
                <a:solidFill>
                  <a:srgbClr val="336600"/>
                </a:solidFill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t-EE" sz="1778" b="1" dirty="0">
                <a:solidFill>
                  <a:srgbClr val="CC3300"/>
                </a:solidFill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78" b="1" dirty="0">
                  <a:solidFill>
                    <a:srgbClr val="CC3300"/>
                  </a:solidFill>
                </a:rPr>
                <a:t>Whatever </a:t>
              </a:r>
              <a:r>
                <a:rPr lang="et-EE" sz="1778" b="1" dirty="0" smtClean="0">
                  <a:solidFill>
                    <a:srgbClr val="CC3300"/>
                  </a:solidFill>
                </a:rPr>
                <a:t>XP </a:t>
              </a:r>
              <a:r>
                <a:rPr lang="en-US" sz="1778" b="1" dirty="0" smtClean="0">
                  <a:solidFill>
                    <a:srgbClr val="CC3300"/>
                  </a:solidFill>
                </a:rPr>
                <a:t>practices </a:t>
              </a:r>
              <a:r>
                <a:rPr lang="en-US" sz="1778" b="1" dirty="0">
                  <a:solidFill>
                    <a:srgbClr val="CC3300"/>
                  </a:solidFill>
                </a:rPr>
                <a:t>you like</a:t>
              </a:r>
            </a:p>
          </p:txBody>
        </p:sp>
        <p:sp>
          <p:nvSpPr>
            <p:cNvPr id="139271" name="Text Box 12"/>
            <p:cNvSpPr txBox="1">
              <a:spLocks noChangeArrowheads="1"/>
            </p:cNvSpPr>
            <p:nvPr/>
          </p:nvSpPr>
          <p:spPr bwMode="auto">
            <a:xfrm>
              <a:off x="1746" y="1842"/>
              <a:ext cx="1452" cy="3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556" b="1" dirty="0" smtClean="0">
                  <a:solidFill>
                    <a:srgbClr val="336600"/>
                  </a:solidFill>
                </a:rPr>
                <a:t>Scrum</a:t>
              </a:r>
              <a:endParaRPr lang="en-US" sz="3556" dirty="0"/>
            </a:p>
          </p:txBody>
        </p:sp>
      </p:grpSp>
    </p:spTree>
    <p:extLst>
      <p:ext uri="{BB962C8B-B14F-4D97-AF65-F5344CB8AC3E}">
        <p14:creationId xmlns:p14="http://schemas.microsoft.com/office/powerpoint/2010/main" val="3521485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t-EE" sz="4444" dirty="0" err="1">
                <a:solidFill>
                  <a:srgbClr val="C00000"/>
                </a:solidFill>
                <a:latin typeface="Arial" panose="020B0604020202020204" pitchFamily="34" charset="0"/>
              </a:rPr>
              <a:t>Scrum</a:t>
            </a:r>
            <a:r>
              <a:rPr lang="et-EE" sz="4444" dirty="0">
                <a:solidFill>
                  <a:srgbClr val="C00000"/>
                </a:solidFill>
                <a:latin typeface="Arial" panose="020B0604020202020204" pitchFamily="34" charset="0"/>
              </a:rPr>
              <a:t> and XP</a:t>
            </a:r>
            <a:br>
              <a:rPr lang="et-EE" sz="4444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et-EE" sz="3556" dirty="0">
                <a:solidFill>
                  <a:srgbClr val="C00000"/>
                </a:solidFill>
                <a:latin typeface="Arial" panose="020B0604020202020204" pitchFamily="34" charset="0"/>
              </a:rPr>
              <a:t>(</a:t>
            </a:r>
            <a:r>
              <a:rPr lang="et-EE" sz="3556" dirty="0" err="1">
                <a:solidFill>
                  <a:srgbClr val="C00000"/>
                </a:solidFill>
                <a:latin typeface="Arial" panose="020B0604020202020204" pitchFamily="34" charset="0"/>
              </a:rPr>
              <a:t>most</a:t>
            </a:r>
            <a:r>
              <a:rPr lang="et-EE" sz="3556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t-EE" sz="3556" dirty="0" err="1">
                <a:solidFill>
                  <a:srgbClr val="C00000"/>
                </a:solidFill>
                <a:latin typeface="Arial" panose="020B0604020202020204" pitchFamily="34" charset="0"/>
              </a:rPr>
              <a:t>common</a:t>
            </a:r>
            <a:r>
              <a:rPr lang="et-EE" sz="3556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t-EE" sz="3556" dirty="0" err="1">
                <a:solidFill>
                  <a:srgbClr val="C00000"/>
                </a:solidFill>
                <a:latin typeface="Arial" panose="020B0604020202020204" pitchFamily="34" charset="0"/>
              </a:rPr>
              <a:t>practices</a:t>
            </a:r>
            <a:r>
              <a:rPr lang="et-EE" sz="3556" dirty="0">
                <a:solidFill>
                  <a:srgbClr val="C00000"/>
                </a:solidFill>
                <a:latin typeface="Arial" panose="020B0604020202020204" pitchFamily="34" charset="0"/>
              </a:rPr>
              <a:t>)</a:t>
            </a:r>
            <a:endParaRPr lang="en-US" sz="3556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19760" y="1572366"/>
            <a:ext cx="6552728" cy="2432403"/>
          </a:xfrm>
          <a:solidFill>
            <a:srgbClr val="0070C0"/>
          </a:solidFill>
          <a:ln>
            <a:miter lim="800000"/>
            <a:headEnd/>
            <a:tailEnd/>
          </a:ln>
        </p:spPr>
        <p:txBody>
          <a:bodyPr lIns="91440" tIns="45720" rIns="91440" bIns="45720"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rial" charset="0"/>
              </a:rPr>
              <a:t>Pair </a:t>
            </a:r>
            <a:r>
              <a:rPr lang="en-US" sz="4000" dirty="0" smtClean="0">
                <a:solidFill>
                  <a:schemeClr val="bg1"/>
                </a:solidFill>
                <a:latin typeface="Arial" charset="0"/>
              </a:rPr>
              <a:t>programming</a:t>
            </a:r>
            <a:r>
              <a:rPr lang="et-EE" sz="4000" dirty="0" smtClean="0">
                <a:solidFill>
                  <a:schemeClr val="bg1"/>
                </a:solidFill>
                <a:latin typeface="Arial" charset="0"/>
              </a:rPr>
              <a:t> </a:t>
            </a:r>
            <a:endParaRPr lang="en-US" sz="4000" dirty="0">
              <a:solidFill>
                <a:schemeClr val="bg1"/>
              </a:solidFill>
              <a:latin typeface="Arial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rial" charset="0"/>
              </a:rPr>
              <a:t>Test-driven development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rial" charset="0"/>
              </a:rPr>
              <a:t>Collective code ownership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rial" charset="0"/>
              </a:rPr>
              <a:t>Coding </a:t>
            </a:r>
            <a:r>
              <a:rPr lang="en-US" sz="4000" dirty="0" smtClean="0">
                <a:solidFill>
                  <a:schemeClr val="bg1"/>
                </a:solidFill>
                <a:latin typeface="Arial" charset="0"/>
              </a:rPr>
              <a:t>standards</a:t>
            </a:r>
            <a:endParaRPr lang="en-US" sz="40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141315" name="Picture 8"/>
          <p:cNvPicPr>
            <a:picLocks noChangeAspect="1" noChangeArrowheads="1"/>
          </p:cNvPicPr>
          <p:nvPr/>
        </p:nvPicPr>
        <p:blipFill>
          <a:blip r:embed="rId3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2779">
            <a:off x="1472848" y="4529667"/>
            <a:ext cx="6191250" cy="24412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8143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/>
          <p:cNvSpPr>
            <a:spLocks noGrp="1" noChangeArrowheads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lIns="0" tIns="0" rIns="0" bIns="0"/>
          <a:lstStyle/>
          <a:p>
            <a:pPr defTabSz="914400"/>
            <a:r>
              <a:rPr lang="en-US" sz="6000" dirty="0">
                <a:solidFill>
                  <a:srgbClr val="C00000"/>
                </a:solidFill>
                <a:latin typeface="Arial Bold" panose="020B0704020202020204" pitchFamily="34" charset="0"/>
                <a:ea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SUMMARY</a:t>
            </a:r>
            <a:endParaRPr lang="en-US" sz="2000" dirty="0"/>
          </a:p>
        </p:txBody>
      </p:sp>
      <p:pic>
        <p:nvPicPr>
          <p:cNvPr id="3" name="Picture 4" descr="http://farm3.staticflickr.com/2803/4540141565_243e8dabee_z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96" y="641648"/>
            <a:ext cx="3573922" cy="2828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BBE0E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19" tIns="45719" rIns="45719" bIns="45719" numCol="1" anchor="t" anchorCtr="0" compatLnSpc="1">
        <a:prstTxWarp prst="textNoShape">
          <a:avLst/>
        </a:prstTxWarp>
      </a:bodyPr>
      <a:lstStyle>
        <a:defPPr marL="45720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A7A7A7"/>
    </a:dk2>
    <a:lt2>
      <a:srgbClr val="535353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2190</Words>
  <Application>Microsoft Office PowerPoint</Application>
  <PresentationFormat>Custom</PresentationFormat>
  <Paragraphs>607</Paragraphs>
  <Slides>104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104</vt:i4>
      </vt:variant>
    </vt:vector>
  </HeadingPairs>
  <TitlesOfParts>
    <vt:vector size="137" baseType="lpstr">
      <vt:lpstr>Arial</vt:lpstr>
      <vt:lpstr>Arial Bold</vt:lpstr>
      <vt:lpstr>Arial Rounded MT Bold</vt:lpstr>
      <vt:lpstr>Avenir Roman</vt:lpstr>
      <vt:lpstr>Calibri</vt:lpstr>
      <vt:lpstr>Comic Sans MS</vt:lpstr>
      <vt:lpstr>Corbel</vt:lpstr>
      <vt:lpstr>Gill Sans</vt:lpstr>
      <vt:lpstr>Gill Sans Light</vt:lpstr>
      <vt:lpstr>Helvetica</vt:lpstr>
      <vt:lpstr>Lucida Grande</vt:lpstr>
      <vt:lpstr>Tahoma</vt:lpstr>
      <vt:lpstr>Times New Roman</vt:lpstr>
      <vt:lpstr>Trebuchet MS</vt:lpstr>
      <vt:lpstr>Trebuchet MS Bold</vt:lpstr>
      <vt:lpstr>Verdana</vt:lpstr>
      <vt:lpstr>Verdana Bold</vt:lpstr>
      <vt:lpstr>Wingdings 2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5. Scrum</vt:lpstr>
      <vt:lpstr>We’re Losing the Relay Race</vt:lpstr>
      <vt:lpstr>Scrum</vt:lpstr>
      <vt:lpstr>The Goal of Scrum</vt:lpstr>
      <vt:lpstr>Waterfall is like Cannonball</vt:lpstr>
      <vt:lpstr>Scrum is like Homing Missile</vt:lpstr>
      <vt:lpstr>Cannonball vs. Homing Missile</vt:lpstr>
      <vt:lpstr>The Gurus</vt:lpstr>
      <vt:lpstr>PowerPoint Presentation</vt:lpstr>
      <vt:lpstr>Scrum History</vt:lpstr>
      <vt:lpstr>What is Scrum?</vt:lpstr>
      <vt:lpstr>Scrum - a Lightweight Process</vt:lpstr>
      <vt:lpstr>Characteristics</vt:lpstr>
      <vt:lpstr>PowerPoint Presentation</vt:lpstr>
      <vt:lpstr>Scrum Process</vt:lpstr>
      <vt:lpstr>Scrum Process</vt:lpstr>
      <vt:lpstr>Scrum Process</vt:lpstr>
      <vt:lpstr>Scrum Process</vt:lpstr>
      <vt:lpstr>Iterative and Incremental Approach</vt:lpstr>
      <vt:lpstr>Sprints</vt:lpstr>
      <vt:lpstr>No Changes During a Sprint</vt:lpstr>
      <vt:lpstr>Scrum Framework</vt:lpstr>
      <vt:lpstr>Scrum Roles</vt:lpstr>
      <vt:lpstr>Scrum Framework</vt:lpstr>
      <vt:lpstr>Scrum Structure </vt:lpstr>
      <vt:lpstr>Team Size</vt:lpstr>
      <vt:lpstr>Communicaton Pathways Increase Geometrically with Team Size</vt:lpstr>
      <vt:lpstr>PowerPoint Presentation</vt:lpstr>
      <vt:lpstr>Pigs and Chickens</vt:lpstr>
      <vt:lpstr>The Boss</vt:lpstr>
      <vt:lpstr>The Boss</vt:lpstr>
      <vt:lpstr>Product Owner</vt:lpstr>
      <vt:lpstr>Product  Owner</vt:lpstr>
      <vt:lpstr>Scrum Master</vt:lpstr>
      <vt:lpstr>The ScrumMaster</vt:lpstr>
      <vt:lpstr>The Team</vt:lpstr>
      <vt:lpstr>The Team</vt:lpstr>
      <vt:lpstr>PowerPoint Presentation</vt:lpstr>
      <vt:lpstr>PowerPoint Presentation</vt:lpstr>
      <vt:lpstr>Ceremonies</vt:lpstr>
      <vt:lpstr>Scrum Framework</vt:lpstr>
      <vt:lpstr>PowerPoint Presentation</vt:lpstr>
      <vt:lpstr>Scrum Meetings</vt:lpstr>
      <vt:lpstr>Scrum Sprint</vt:lpstr>
      <vt:lpstr>Scrum Board</vt:lpstr>
      <vt:lpstr>Sprint Planning</vt:lpstr>
      <vt:lpstr>Sprint Planning</vt:lpstr>
      <vt:lpstr>Sprint Planning</vt:lpstr>
      <vt:lpstr>Daily Scrum</vt:lpstr>
      <vt:lpstr>The Daily Scrum</vt:lpstr>
      <vt:lpstr>Everyone Answers 3 Questions</vt:lpstr>
      <vt:lpstr>Sprint Review</vt:lpstr>
      <vt:lpstr>Sprint Review</vt:lpstr>
      <vt:lpstr>Sprint Review</vt:lpstr>
      <vt:lpstr>The Sprint Review</vt:lpstr>
      <vt:lpstr>Sprint Retrospective</vt:lpstr>
      <vt:lpstr>Sprint Retrospective</vt:lpstr>
      <vt:lpstr>Start / Stop / Continue</vt:lpstr>
      <vt:lpstr>Artifacts</vt:lpstr>
      <vt:lpstr>Scrum Framework</vt:lpstr>
      <vt:lpstr>PowerPoint Presentation</vt:lpstr>
      <vt:lpstr>Product Backlog</vt:lpstr>
      <vt:lpstr>Product Roadmap Planning</vt:lpstr>
      <vt:lpstr>Product Backlog</vt:lpstr>
      <vt:lpstr>Evolution of a Product Backlog</vt:lpstr>
      <vt:lpstr>PowerPoint Presentation</vt:lpstr>
      <vt:lpstr>Product Backlog</vt:lpstr>
      <vt:lpstr>Product Backlog</vt:lpstr>
      <vt:lpstr>The Product Backlog Iceberg</vt:lpstr>
      <vt:lpstr>A Sample Product Backlog</vt:lpstr>
      <vt:lpstr>Product Backlog</vt:lpstr>
      <vt:lpstr>Estimation of Product Backlog Items</vt:lpstr>
      <vt:lpstr>Sprint Backlog</vt:lpstr>
      <vt:lpstr>The Sprint Goal</vt:lpstr>
      <vt:lpstr>Sprint Backlog</vt:lpstr>
      <vt:lpstr>Sprint Backlog</vt:lpstr>
      <vt:lpstr>Sprint Backlog</vt:lpstr>
      <vt:lpstr>Managing the Sprint Backlog</vt:lpstr>
      <vt:lpstr>Sprint Burndown Chart</vt:lpstr>
      <vt:lpstr>Sprint Burndown Chart</vt:lpstr>
      <vt:lpstr>A Sprint Backlog</vt:lpstr>
      <vt:lpstr>PowerPoint Presentation</vt:lpstr>
      <vt:lpstr>PowerPoint Presentation</vt:lpstr>
      <vt:lpstr>SCRUM PROCESS</vt:lpstr>
      <vt:lpstr>First an idea</vt:lpstr>
      <vt:lpstr>Then a Vision</vt:lpstr>
      <vt:lpstr>The Vision</vt:lpstr>
      <vt:lpstr>Then a Product Backlog</vt:lpstr>
      <vt:lpstr>The Product Backlog -- Releases</vt:lpstr>
      <vt:lpstr>PowerPoint Presentation</vt:lpstr>
      <vt:lpstr>A Sprint Backlog</vt:lpstr>
      <vt:lpstr>MoSCoW rules</vt:lpstr>
      <vt:lpstr>The Daily Scrum</vt:lpstr>
      <vt:lpstr>Scrum vs. XP</vt:lpstr>
      <vt:lpstr>Standish Group from 2001 to 2011 </vt:lpstr>
      <vt:lpstr>Standish Group 2012</vt:lpstr>
      <vt:lpstr>Scrum &amp; XP</vt:lpstr>
      <vt:lpstr>Scrum and XP (most common practices)</vt:lpstr>
      <vt:lpstr>SUMMARY</vt:lpstr>
      <vt:lpstr>Scrum Summary</vt:lpstr>
      <vt:lpstr>Scrum Summary</vt:lpstr>
      <vt:lpstr>Scrum Summary</vt:lpstr>
      <vt:lpstr>Scrum in 3 Steps</vt:lpstr>
      <vt:lpstr>Scrum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 Scrum</dc:title>
  <dc:creator>Paul</dc:creator>
  <cp:lastModifiedBy>Paul Leis</cp:lastModifiedBy>
  <cp:revision>37</cp:revision>
  <dcterms:modified xsi:type="dcterms:W3CDTF">2015-03-26T12:10:50Z</dcterms:modified>
</cp:coreProperties>
</file>